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3"/>
  </p:notesMasterIdLst>
  <p:sldIdLst>
    <p:sldId id="617" r:id="rId4"/>
    <p:sldId id="1004" r:id="rId5"/>
    <p:sldId id="1002" r:id="rId6"/>
    <p:sldId id="965" r:id="rId7"/>
    <p:sldId id="966" r:id="rId8"/>
    <p:sldId id="967" r:id="rId9"/>
    <p:sldId id="976" r:id="rId10"/>
    <p:sldId id="968" r:id="rId11"/>
    <p:sldId id="970" r:id="rId12"/>
    <p:sldId id="972" r:id="rId13"/>
    <p:sldId id="971" r:id="rId14"/>
    <p:sldId id="974" r:id="rId15"/>
    <p:sldId id="973" r:id="rId16"/>
    <p:sldId id="977" r:id="rId17"/>
    <p:sldId id="975" r:id="rId18"/>
    <p:sldId id="978" r:id="rId19"/>
    <p:sldId id="616" r:id="rId20"/>
    <p:sldId id="619" r:id="rId21"/>
    <p:sldId id="979" r:id="rId22"/>
    <p:sldId id="980" r:id="rId23"/>
    <p:sldId id="981" r:id="rId24"/>
    <p:sldId id="982" r:id="rId25"/>
    <p:sldId id="983" r:id="rId26"/>
    <p:sldId id="1006" r:id="rId27"/>
    <p:sldId id="623" r:id="rId28"/>
    <p:sldId id="1001" r:id="rId29"/>
    <p:sldId id="624" r:id="rId30"/>
    <p:sldId id="628" r:id="rId31"/>
    <p:sldId id="625" r:id="rId32"/>
    <p:sldId id="653" r:id="rId33"/>
    <p:sldId id="985" r:id="rId34"/>
    <p:sldId id="1005" r:id="rId35"/>
    <p:sldId id="631" r:id="rId36"/>
    <p:sldId id="992" r:id="rId37"/>
    <p:sldId id="993" r:id="rId38"/>
    <p:sldId id="990" r:id="rId39"/>
    <p:sldId id="984" r:id="rId40"/>
    <p:sldId id="629" r:id="rId41"/>
    <p:sldId id="630" r:id="rId42"/>
    <p:sldId id="632" r:id="rId43"/>
    <p:sldId id="633" r:id="rId44"/>
    <p:sldId id="634" r:id="rId45"/>
    <p:sldId id="995" r:id="rId46"/>
    <p:sldId id="987" r:id="rId47"/>
    <p:sldId id="683" r:id="rId48"/>
    <p:sldId id="988" r:id="rId49"/>
    <p:sldId id="638" r:id="rId50"/>
    <p:sldId id="999" r:id="rId51"/>
    <p:sldId id="997" r:id="rId52"/>
    <p:sldId id="996" r:id="rId53"/>
    <p:sldId id="639" r:id="rId54"/>
    <p:sldId id="684" r:id="rId55"/>
    <p:sldId id="685" r:id="rId56"/>
    <p:sldId id="989" r:id="rId57"/>
    <p:sldId id="1007" r:id="rId58"/>
    <p:sldId id="986" r:id="rId59"/>
    <p:sldId id="635" r:id="rId60"/>
    <p:sldId id="998" r:id="rId61"/>
    <p:sldId id="1000" r:id="rId62"/>
    <p:sldId id="657" r:id="rId63"/>
    <p:sldId id="686" r:id="rId64"/>
    <p:sldId id="681" r:id="rId65"/>
    <p:sldId id="645" r:id="rId66"/>
    <p:sldId id="647" r:id="rId67"/>
    <p:sldId id="649" r:id="rId68"/>
    <p:sldId id="646" r:id="rId69"/>
    <p:sldId id="659" r:id="rId70"/>
    <p:sldId id="1009" r:id="rId71"/>
    <p:sldId id="101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4"/>
    <a:srgbClr val="C9751D"/>
    <a:srgbClr val="EC8922"/>
    <a:srgbClr val="FF7200"/>
    <a:srgbClr val="0432FF"/>
    <a:srgbClr val="00FA09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2" autoAdjust="0"/>
    <p:restoredTop sz="86478" autoAdjust="0"/>
  </p:normalViewPr>
  <p:slideViewPr>
    <p:cSldViewPr snapToGrid="0">
      <p:cViewPr varScale="1">
        <p:scale>
          <a:sx n="94" d="100"/>
          <a:sy n="94" d="100"/>
        </p:scale>
        <p:origin x="920" y="192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06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994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75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247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361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3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72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09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145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07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729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79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38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41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204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003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75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894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215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661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27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996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401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811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951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014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220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555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581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019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819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57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012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19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419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07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663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023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952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296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378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31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62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384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025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8505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8512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722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697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162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75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50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778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10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6743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C043-0828-7D21-8774-BCE695FC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688AE7-7C4E-7B8E-AAC9-99BFBE2EC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BE1924-1FE9-2604-84A5-BFDD4F0DB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29DDE-9FDE-8EA3-B0A7-61108AB5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2287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02D9-C39C-CCB2-AD05-4F862E6C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E4D816-764D-8B46-7F28-7E48B5D55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F7A246-7C57-1602-5B10-38344B61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ABCFDE-ACFE-2D78-53E5-5EA639C63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9291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12C83-2A02-FF19-958D-92D7B302A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EF6E65-CA87-4198-8AF8-1E130FB27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E6314-D03B-C7D1-FDB0-902A693F0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A14101-FC47-0E87-0146-4C0F9A120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2643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1834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406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113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7188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2068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9B912-9F28-C2E9-42AD-6AB998E68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F51BD8-D98D-A3C7-6DDE-C195F640F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74121D-293F-1AD9-D375-B246FE3F3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45E0E-56CA-0D9B-A729-95E60F054C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971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774A1-91C3-952F-E163-350E3699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DC65DE-8A07-0AD4-DB77-F5A5C5F13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42EDE1-034E-8C13-A41D-4355BEC6F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ABBF07-B34F-68ED-1014-29AB20A31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90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604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29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9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1.png"/><Relationship Id="rId5" Type="http://schemas.openxmlformats.org/officeDocument/2006/relationships/image" Target="../media/image26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4.jpe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20.png"/><Relationship Id="rId4" Type="http://schemas.openxmlformats.org/officeDocument/2006/relationships/image" Target="../media/image16.png"/><Relationship Id="rId9" Type="http://schemas.openxmlformats.org/officeDocument/2006/relationships/image" Target="../media/image4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0.png"/><Relationship Id="rId18" Type="http://schemas.openxmlformats.org/officeDocument/2006/relationships/image" Target="../media/image560.png"/><Relationship Id="rId3" Type="http://schemas.openxmlformats.org/officeDocument/2006/relationships/image" Target="../media/image15.png"/><Relationship Id="rId21" Type="http://schemas.openxmlformats.org/officeDocument/2006/relationships/image" Target="../media/image591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40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5" Type="http://schemas.openxmlformats.org/officeDocument/2006/relationships/image" Target="../media/image530.png"/><Relationship Id="rId23" Type="http://schemas.openxmlformats.org/officeDocument/2006/relationships/image" Target="../media/image611.png"/><Relationship Id="rId10" Type="http://schemas.openxmlformats.org/officeDocument/2006/relationships/image" Target="../media/image480.png"/><Relationship Id="rId19" Type="http://schemas.openxmlformats.org/officeDocument/2006/relationships/image" Target="../media/image570.png"/><Relationship Id="rId4" Type="http://schemas.openxmlformats.org/officeDocument/2006/relationships/image" Target="../media/image16.png"/><Relationship Id="rId9" Type="http://schemas.openxmlformats.org/officeDocument/2006/relationships/image" Target="../media/image470.png"/><Relationship Id="rId14" Type="http://schemas.openxmlformats.org/officeDocument/2006/relationships/image" Target="../media/image520.png"/><Relationship Id="rId22" Type="http://schemas.openxmlformats.org/officeDocument/2006/relationships/image" Target="../media/image6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106.png"/><Relationship Id="rId5" Type="http://schemas.openxmlformats.org/officeDocument/2006/relationships/image" Target="../media/image25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13" Type="http://schemas.openxmlformats.org/officeDocument/2006/relationships/image" Target="../media/image72.png"/><Relationship Id="rId18" Type="http://schemas.openxmlformats.org/officeDocument/2006/relationships/image" Target="../media/image770.png"/><Relationship Id="rId3" Type="http://schemas.openxmlformats.org/officeDocument/2006/relationships/image" Target="../media/image15.png"/><Relationship Id="rId7" Type="http://schemas.openxmlformats.org/officeDocument/2006/relationships/image" Target="../media/image663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2.png"/><Relationship Id="rId11" Type="http://schemas.openxmlformats.org/officeDocument/2006/relationships/image" Target="../media/image703.png"/><Relationship Id="rId5" Type="http://schemas.openxmlformats.org/officeDocument/2006/relationships/image" Target="../media/image642.png"/><Relationship Id="rId15" Type="http://schemas.openxmlformats.org/officeDocument/2006/relationships/image" Target="../media/image741.png"/><Relationship Id="rId10" Type="http://schemas.openxmlformats.org/officeDocument/2006/relationships/image" Target="../media/image693.png"/><Relationship Id="rId4" Type="http://schemas.openxmlformats.org/officeDocument/2006/relationships/image" Target="../media/image16.png"/><Relationship Id="rId9" Type="http://schemas.openxmlformats.org/officeDocument/2006/relationships/image" Target="../media/image683.png"/><Relationship Id="rId14" Type="http://schemas.openxmlformats.org/officeDocument/2006/relationships/image" Target="../media/image7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13" Type="http://schemas.openxmlformats.org/officeDocument/2006/relationships/image" Target="../media/image72.png"/><Relationship Id="rId18" Type="http://schemas.openxmlformats.org/officeDocument/2006/relationships/image" Target="../media/image770.png"/><Relationship Id="rId3" Type="http://schemas.openxmlformats.org/officeDocument/2006/relationships/image" Target="../media/image15.png"/><Relationship Id="rId7" Type="http://schemas.openxmlformats.org/officeDocument/2006/relationships/image" Target="../media/image663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2.png"/><Relationship Id="rId11" Type="http://schemas.openxmlformats.org/officeDocument/2006/relationships/image" Target="../media/image703.png"/><Relationship Id="rId5" Type="http://schemas.openxmlformats.org/officeDocument/2006/relationships/image" Target="../media/image642.png"/><Relationship Id="rId15" Type="http://schemas.openxmlformats.org/officeDocument/2006/relationships/image" Target="../media/image741.png"/><Relationship Id="rId10" Type="http://schemas.openxmlformats.org/officeDocument/2006/relationships/image" Target="../media/image693.png"/><Relationship Id="rId19" Type="http://schemas.openxmlformats.org/officeDocument/2006/relationships/image" Target="../media/image78.png"/><Relationship Id="rId4" Type="http://schemas.openxmlformats.org/officeDocument/2006/relationships/image" Target="../media/image16.png"/><Relationship Id="rId9" Type="http://schemas.openxmlformats.org/officeDocument/2006/relationships/image" Target="../media/image683.png"/><Relationship Id="rId14" Type="http://schemas.openxmlformats.org/officeDocument/2006/relationships/image" Target="../media/image7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5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15.png"/><Relationship Id="rId7" Type="http://schemas.openxmlformats.org/officeDocument/2006/relationships/image" Target="../media/image8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png"/><Relationship Id="rId11" Type="http://schemas.openxmlformats.org/officeDocument/2006/relationships/image" Target="../media/image890.png"/><Relationship Id="rId5" Type="http://schemas.openxmlformats.org/officeDocument/2006/relationships/image" Target="../media/image830.png"/><Relationship Id="rId10" Type="http://schemas.openxmlformats.org/officeDocument/2006/relationships/image" Target="../media/image88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png"/><Relationship Id="rId13" Type="http://schemas.openxmlformats.org/officeDocument/2006/relationships/image" Target="../media/image740.png"/><Relationship Id="rId3" Type="http://schemas.openxmlformats.org/officeDocument/2006/relationships/image" Target="../media/image15.png"/><Relationship Id="rId7" Type="http://schemas.openxmlformats.org/officeDocument/2006/relationships/image" Target="../media/image682.png"/><Relationship Id="rId12" Type="http://schemas.openxmlformats.org/officeDocument/2006/relationships/image" Target="../media/image7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2.png"/><Relationship Id="rId11" Type="http://schemas.openxmlformats.org/officeDocument/2006/relationships/image" Target="../media/image720.png"/><Relationship Id="rId5" Type="http://schemas.openxmlformats.org/officeDocument/2006/relationships/image" Target="../media/image662.png"/><Relationship Id="rId10" Type="http://schemas.openxmlformats.org/officeDocument/2006/relationships/image" Target="../media/image711.png"/><Relationship Id="rId4" Type="http://schemas.openxmlformats.org/officeDocument/2006/relationships/image" Target="../media/image16.png"/><Relationship Id="rId9" Type="http://schemas.openxmlformats.org/officeDocument/2006/relationships/image" Target="../media/image702.png"/><Relationship Id="rId14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381.png"/><Relationship Id="rId3" Type="http://schemas.openxmlformats.org/officeDocument/2006/relationships/image" Target="../media/image1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5" Type="http://schemas.openxmlformats.org/officeDocument/2006/relationships/image" Target="../media/image112.png"/><Relationship Id="rId10" Type="http://schemas.openxmlformats.org/officeDocument/2006/relationships/image" Target="../media/image571.png"/><Relationship Id="rId4" Type="http://schemas.openxmlformats.org/officeDocument/2006/relationships/image" Target="../media/image16.png"/><Relationship Id="rId9" Type="http://schemas.openxmlformats.org/officeDocument/2006/relationships/image" Target="../media/image114.png"/><Relationship Id="rId14" Type="http://schemas.openxmlformats.org/officeDocument/2006/relationships/image" Target="../media/image3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112.png"/><Relationship Id="rId3" Type="http://schemas.openxmlformats.org/officeDocument/2006/relationships/image" Target="../media/image15.png"/><Relationship Id="rId7" Type="http://schemas.openxmlformats.org/officeDocument/2006/relationships/image" Target="../media/image610.png"/><Relationship Id="rId12" Type="http://schemas.openxmlformats.org/officeDocument/2006/relationships/image" Target="../media/image3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0.png"/><Relationship Id="rId11" Type="http://schemas.openxmlformats.org/officeDocument/2006/relationships/image" Target="../media/image381.png"/><Relationship Id="rId5" Type="http://schemas.openxmlformats.org/officeDocument/2006/relationships/image" Target="../media/image590.png"/><Relationship Id="rId4" Type="http://schemas.openxmlformats.org/officeDocument/2006/relationships/image" Target="../media/image16.png"/><Relationship Id="rId9" Type="http://schemas.openxmlformats.org/officeDocument/2006/relationships/image" Target="../media/image6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67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0.png"/><Relationship Id="rId11" Type="http://schemas.openxmlformats.org/officeDocument/2006/relationships/image" Target="../media/image115.png"/><Relationship Id="rId5" Type="http://schemas.openxmlformats.org/officeDocument/2006/relationships/image" Target="../media/image640.png"/><Relationship Id="rId10" Type="http://schemas.openxmlformats.org/officeDocument/2006/relationships/image" Target="../media/image700.png"/><Relationship Id="rId4" Type="http://schemas.openxmlformats.org/officeDocument/2006/relationships/image" Target="../media/image16.png"/><Relationship Id="rId9" Type="http://schemas.openxmlformats.org/officeDocument/2006/relationships/image" Target="../media/image6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930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0.png"/><Relationship Id="rId11" Type="http://schemas.openxmlformats.org/officeDocument/2006/relationships/image" Target="../media/image97.png"/><Relationship Id="rId5" Type="http://schemas.openxmlformats.org/officeDocument/2006/relationships/image" Target="../media/image910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18.png"/><Relationship Id="rId4" Type="http://schemas.openxmlformats.org/officeDocument/2006/relationships/image" Target="../media/image1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3" Type="http://schemas.openxmlformats.org/officeDocument/2006/relationships/image" Target="../media/image15.png"/><Relationship Id="rId7" Type="http://schemas.openxmlformats.org/officeDocument/2006/relationships/image" Target="../media/image661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1.png"/><Relationship Id="rId11" Type="http://schemas.openxmlformats.org/officeDocument/2006/relationships/image" Target="../media/image701.png"/><Relationship Id="rId5" Type="http://schemas.openxmlformats.org/officeDocument/2006/relationships/image" Target="../media/image641.png"/><Relationship Id="rId10" Type="http://schemas.openxmlformats.org/officeDocument/2006/relationships/image" Target="../media/image691.png"/><Relationship Id="rId4" Type="http://schemas.openxmlformats.org/officeDocument/2006/relationships/image" Target="../media/image16.png"/><Relationship Id="rId9" Type="http://schemas.openxmlformats.org/officeDocument/2006/relationships/image" Target="../media/image6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4.jpeg"/><Relationship Id="rId9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066" y="1586285"/>
            <a:ext cx="6369934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Ordinary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26" name="Picture 2" descr="神经网络常微分方程 (Neural ODEs) 解析 - 知乎">
            <a:extLst>
              <a:ext uri="{FF2B5EF4-FFF2-40B4-BE49-F238E27FC236}">
                <a16:creationId xmlns:a16="http://schemas.microsoft.com/office/drawing/2014/main" id="{37E10299-FB88-E7EF-F4B0-06B05D06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" y="1283205"/>
            <a:ext cx="5697415" cy="41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DE6DB7-CA27-E553-25A1-692F2473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826995"/>
            <a:ext cx="11272603" cy="17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DE647A-B3EF-DB26-10CB-20CB70BB4028}"/>
              </a:ext>
            </a:extLst>
          </p:cNvPr>
          <p:cNvSpPr txBox="1"/>
          <p:nvPr/>
        </p:nvSpPr>
        <p:spPr>
          <a:xfrm>
            <a:off x="6082990" y="4152272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153 layers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FF8BF-AE24-1500-61D1-140BE9598C03}"/>
              </a:ext>
            </a:extLst>
          </p:cNvPr>
          <p:cNvSpPr txBox="1"/>
          <p:nvPr/>
        </p:nvSpPr>
        <p:spPr>
          <a:xfrm>
            <a:off x="635619" y="5006157"/>
            <a:ext cx="11131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He K, Zhang X, Ren S, et al. Deep residual learning for image recognition[C]//Proceedings of the IEEE conference on computer vision and pattern recognition. 2016: 770-778.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4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218" name="Picture 2" descr="在这里插入图片描述">
            <a:extLst>
              <a:ext uri="{FF2B5EF4-FFF2-40B4-BE49-F238E27FC236}">
                <a16:creationId xmlns:a16="http://schemas.microsoft.com/office/drawing/2014/main" id="{C94805DB-3303-2111-2413-EEE5EA67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37" y="1325259"/>
            <a:ext cx="8679305" cy="4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8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218" name="Picture 2" descr="在这里插入图片描述">
            <a:extLst>
              <a:ext uri="{FF2B5EF4-FFF2-40B4-BE49-F238E27FC236}">
                <a16:creationId xmlns:a16="http://schemas.microsoft.com/office/drawing/2014/main" id="{C94805DB-3303-2111-2413-EEE5EA67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82" y="1475438"/>
            <a:ext cx="8679305" cy="4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627325C-62D6-5AF4-D3B7-15997ED2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938" y="1582664"/>
            <a:ext cx="9054774" cy="41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2104E0-623F-322B-0414-7527CB050905}"/>
              </a:ext>
            </a:extLst>
          </p:cNvPr>
          <p:cNvSpPr/>
          <p:nvPr/>
        </p:nvSpPr>
        <p:spPr>
          <a:xfrm>
            <a:off x="-641045" y="1582664"/>
            <a:ext cx="1414639" cy="421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3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E6C8297-F5F6-2C53-376B-C71343E7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4" y="1798628"/>
            <a:ext cx="10773892" cy="333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0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FF103C-69BC-5C78-1EC0-4B965124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2" y="2390927"/>
            <a:ext cx="11008873" cy="29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Identity Mappings in Deep Residual Networks</a:t>
            </a:r>
            <a:r>
              <a:rPr lang="zh-CN" altLang="en-US" sz="1400" dirty="0"/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/pdf/1603.05027.pdf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290" name="Picture 2" descr="在这里插入图片描述">
            <a:extLst>
              <a:ext uri="{FF2B5EF4-FFF2-40B4-BE49-F238E27FC236}">
                <a16:creationId xmlns:a16="http://schemas.microsoft.com/office/drawing/2014/main" id="{D4B67DA0-C896-9E82-76CC-FE1A905C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35050"/>
            <a:ext cx="92583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660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9159983-6B83-5841-9CFD-E473D6CA2774}"/>
              </a:ext>
            </a:extLst>
          </p:cNvPr>
          <p:cNvSpPr txBox="1"/>
          <p:nvPr/>
        </p:nvSpPr>
        <p:spPr>
          <a:xfrm>
            <a:off x="1025912" y="2510279"/>
            <a:ext cx="136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截止到</a:t>
            </a:r>
            <a:r>
              <a:rPr kumimoji="1" lang="en-US" altLang="zh-CN" dirty="0"/>
              <a:t>2022-4-20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DEB8A-E4C5-254F-956B-82903B760F8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ttern_logo1.png" descr="pattern_logo1.png">
            <a:extLst>
              <a:ext uri="{FF2B5EF4-FFF2-40B4-BE49-F238E27FC236}">
                <a16:creationId xmlns:a16="http://schemas.microsoft.com/office/drawing/2014/main" id="{727A2206-77D5-0D4C-9165-EFB77442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ext.png" descr="text.png">
            <a:extLst>
              <a:ext uri="{FF2B5EF4-FFF2-40B4-BE49-F238E27FC236}">
                <a16:creationId xmlns:a16="http://schemas.microsoft.com/office/drawing/2014/main" id="{ACB49320-A260-344E-BEE6-027B30C6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146F3-1463-9B27-E710-9719C551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08" y="1082800"/>
            <a:ext cx="9668641" cy="48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45EE0-9A92-8842-9A25-0DAF4EAB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35" y="1264680"/>
            <a:ext cx="1794482" cy="179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B30249-27F2-3142-8369-D7509392B8F1}"/>
              </a:ext>
            </a:extLst>
          </p:cNvPr>
          <p:cNvSpPr/>
          <p:nvPr/>
        </p:nvSpPr>
        <p:spPr>
          <a:xfrm>
            <a:off x="470765" y="3537727"/>
            <a:ext cx="50677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Toronto Toronto, ON Ph.D. Computer Science 2017 - ongoing – Generative modeling, representation learning, and differential equations in machine learning. – Supervisor: David </a:t>
            </a:r>
            <a:r>
              <a:rPr lang="en" altLang="zh-CN" sz="1400" dirty="0" err="1"/>
              <a:t>Duvenaud</a:t>
            </a:r>
            <a:r>
              <a:rPr lang="en" altLang="zh-CN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British Columbia Vancouver, BC M.Sc. Computer Science (Research Thesis Track) 2015 - 2017 – Research thesis on kernel methods and probabilistic modeling applied to computer vision. – Supervisor: Mark Schmidt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British Columbia Vancouver, BC B.Sc. Combined </a:t>
            </a:r>
            <a:r>
              <a:rPr lang="en" altLang="zh-CN" sz="1400" dirty="0" err="1"/>
              <a:t>Honours</a:t>
            </a:r>
            <a:r>
              <a:rPr lang="en" altLang="zh-CN" sz="1400" dirty="0"/>
              <a:t> in Statistics and Computer Science 2010 - 2015 – Awarded the annual Nash Medal for “most outstanding graduating student” in Statistics.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7AA459-959A-7140-8247-880C0075ECE7}"/>
              </a:ext>
            </a:extLst>
          </p:cNvPr>
          <p:cNvSpPr/>
          <p:nvPr/>
        </p:nvSpPr>
        <p:spPr>
          <a:xfrm>
            <a:off x="849897" y="3160331"/>
            <a:ext cx="2154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24242"/>
                </a:solidFill>
                <a:latin typeface="Helvetica Neue" panose="02000503000000020004" pitchFamily="2" charset="0"/>
              </a:rPr>
              <a:t>Ricky Tian Qi Chen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932EE-0B5F-7349-963F-14B6F913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819"/>
            <a:ext cx="5067777" cy="3447750"/>
          </a:xfrm>
          <a:prstGeom prst="rect">
            <a:avLst/>
          </a:prstGeom>
        </p:spPr>
      </p:pic>
      <p:pic>
        <p:nvPicPr>
          <p:cNvPr id="1028" name="Picture 4" descr="David Duvenaud">
            <a:extLst>
              <a:ext uri="{FF2B5EF4-FFF2-40B4-BE49-F238E27FC236}">
                <a16:creationId xmlns:a16="http://schemas.microsoft.com/office/drawing/2014/main" id="{5175CE6A-AF29-9542-B9C9-1672BA8C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635" y="3847047"/>
            <a:ext cx="1306159" cy="19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C916A6C-A3D1-234E-8B24-15E46BB3D7FF}"/>
              </a:ext>
            </a:extLst>
          </p:cNvPr>
          <p:cNvSpPr/>
          <p:nvPr/>
        </p:nvSpPr>
        <p:spPr>
          <a:xfrm>
            <a:off x="7804658" y="5436376"/>
            <a:ext cx="2810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David </a:t>
            </a:r>
            <a:r>
              <a:rPr lang="en" altLang="zh-CN" dirty="0" err="1"/>
              <a:t>Kristjanson</a:t>
            </a:r>
            <a:r>
              <a:rPr lang="en" altLang="zh-CN" dirty="0"/>
              <a:t> </a:t>
            </a:r>
            <a:r>
              <a:rPr lang="en" altLang="zh-CN" dirty="0" err="1"/>
              <a:t>Duvenaud</a:t>
            </a:r>
            <a:endParaRPr lang="en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8639F4-1D24-8540-B30F-5AEE6225B774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attern_logo1.png" descr="pattern_logo1.png">
            <a:extLst>
              <a:ext uri="{FF2B5EF4-FFF2-40B4-BE49-F238E27FC236}">
                <a16:creationId xmlns:a16="http://schemas.microsoft.com/office/drawing/2014/main" id="{513F559B-F9F7-8A46-A4F0-9A67C16E8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text.png" descr="text.png">
            <a:extLst>
              <a:ext uri="{FF2B5EF4-FFF2-40B4-BE49-F238E27FC236}">
                <a16:creationId xmlns:a16="http://schemas.microsoft.com/office/drawing/2014/main" id="{B6ED88CB-FDA6-B44B-99FA-B3B08F50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950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300919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 23">
            <a:extLst>
              <a:ext uri="{FF2B5EF4-FFF2-40B4-BE49-F238E27FC236}">
                <a16:creationId xmlns:a16="http://schemas.microsoft.com/office/drawing/2014/main" id="{41255B5F-9165-1CCC-E1F8-BEAA251265B2}"/>
              </a:ext>
            </a:extLst>
          </p:cNvPr>
          <p:cNvGrpSpPr/>
          <p:nvPr/>
        </p:nvGrpSpPr>
        <p:grpSpPr>
          <a:xfrm>
            <a:off x="635619" y="2456923"/>
            <a:ext cx="5082843" cy="2387600"/>
            <a:chOff x="4544703" y="1317630"/>
            <a:chExt cx="5082843" cy="2387600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D327BD01-7608-9551-CBF3-880FF3F8D2FC}"/>
                </a:ext>
              </a:extLst>
            </p:cNvPr>
            <p:cNvSpPr txBox="1">
              <a:spLocks/>
            </p:cNvSpPr>
            <p:nvPr/>
          </p:nvSpPr>
          <p:spPr>
            <a:xfrm>
              <a:off x="4544703" y="1317630"/>
              <a:ext cx="5082843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kumimoji="1" lang="en-US" altLang="zh-CN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Deep            Learning</a:t>
              </a:r>
              <a:endParaRPr kumimoji="1" lang="zh-CN" altLang="en-US" dirty="0"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7A0223-D765-BE78-DDC6-FEEBB12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501" y="1317630"/>
              <a:ext cx="3203519" cy="2058127"/>
            </a:xfrm>
            <a:prstGeom prst="rect">
              <a:avLst/>
            </a:prstGeom>
          </p:spPr>
        </p:pic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264E955-FDB0-A7CE-3645-E39F2959C773}"/>
              </a:ext>
            </a:extLst>
          </p:cNvPr>
          <p:cNvCxnSpPr/>
          <p:nvPr/>
        </p:nvCxnSpPr>
        <p:spPr>
          <a:xfrm flipV="1">
            <a:off x="5718462" y="2456923"/>
            <a:ext cx="999067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648BD-0C3A-0946-8F7B-EBD6906AFFAB}"/>
              </a:ext>
            </a:extLst>
          </p:cNvPr>
          <p:cNvSpPr txBox="1"/>
          <p:nvPr/>
        </p:nvSpPr>
        <p:spPr>
          <a:xfrm>
            <a:off x="7310196" y="188118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F0000"/>
                </a:solidFill>
                <a:latin typeface="+mj-lt"/>
              </a:rPr>
              <a:t>Deep?</a:t>
            </a:r>
            <a:endParaRPr kumimoji="1" lang="zh-CN" alt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8F414-524B-2E70-6AF3-2F9C34D01633}"/>
              </a:ext>
            </a:extLst>
          </p:cNvPr>
          <p:cNvSpPr txBox="1"/>
          <p:nvPr/>
        </p:nvSpPr>
        <p:spPr>
          <a:xfrm>
            <a:off x="7310196" y="4780558"/>
            <a:ext cx="3824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Representation</a:t>
            </a:r>
            <a:r>
              <a:rPr kumimoji="1" lang="zh-CN" altLang="en-US" sz="4000" dirty="0">
                <a:latin typeface="+mj-lt"/>
              </a:rPr>
              <a:t> </a:t>
            </a:r>
            <a:r>
              <a:rPr kumimoji="1" lang="en-US" altLang="zh-CN" sz="4000" dirty="0">
                <a:latin typeface="+mj-lt"/>
              </a:rPr>
              <a:t>Learning</a:t>
            </a:r>
            <a:endParaRPr kumimoji="1" lang="zh-CN" altLang="en-US" sz="4000" dirty="0">
              <a:latin typeface="+mj-lt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B65EB7-5008-39DB-D12E-DE300A420341}"/>
              </a:ext>
            </a:extLst>
          </p:cNvPr>
          <p:cNvCxnSpPr/>
          <p:nvPr/>
        </p:nvCxnSpPr>
        <p:spPr>
          <a:xfrm>
            <a:off x="5718462" y="4088095"/>
            <a:ext cx="999067" cy="9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F159A-403C-77B8-9A5D-84869C70452F}"/>
              </a:ext>
            </a:extLst>
          </p:cNvPr>
          <p:cNvCxnSpPr>
            <a:cxnSpLocks/>
          </p:cNvCxnSpPr>
          <p:nvPr/>
        </p:nvCxnSpPr>
        <p:spPr>
          <a:xfrm>
            <a:off x="5759639" y="3862341"/>
            <a:ext cx="1067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B6AF39A-6462-DE74-A64F-078B81D8FC1E}"/>
              </a:ext>
            </a:extLst>
          </p:cNvPr>
          <p:cNvSpPr txBox="1"/>
          <p:nvPr/>
        </p:nvSpPr>
        <p:spPr>
          <a:xfrm>
            <a:off x="7166504" y="3597635"/>
            <a:ext cx="463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Automatic</a:t>
            </a:r>
            <a:r>
              <a:rPr kumimoji="1" lang="zh-CN" altLang="en-US" sz="3200" dirty="0">
                <a:latin typeface="+mj-lt"/>
              </a:rPr>
              <a:t> </a:t>
            </a:r>
            <a:r>
              <a:rPr kumimoji="1" lang="en-US" altLang="zh-CN" sz="3200" dirty="0">
                <a:latin typeface="+mj-lt"/>
              </a:rPr>
              <a:t>Differentiation</a:t>
            </a:r>
            <a:endParaRPr kumimoji="1" lang="zh-CN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74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93BB0C-D665-7584-231A-A52FA1F86D39}"/>
                  </a:ext>
                </a:extLst>
              </p:cNvPr>
              <p:cNvSpPr txBox="1"/>
              <p:nvPr/>
            </p:nvSpPr>
            <p:spPr>
              <a:xfrm>
                <a:off x="6595672" y="2334882"/>
                <a:ext cx="25285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93BB0C-D665-7584-231A-A52FA1F8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2334882"/>
                <a:ext cx="2528577" cy="430887"/>
              </a:xfrm>
              <a:prstGeom prst="rect">
                <a:avLst/>
              </a:prstGeom>
              <a:blipFill>
                <a:blip r:embed="rId5"/>
                <a:stretch>
                  <a:fillRect l="-1500" t="-2857" r="-500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146B88-3111-C33D-5279-EF6285B6B857}"/>
                  </a:ext>
                </a:extLst>
              </p:cNvPr>
              <p:cNvSpPr txBox="1"/>
              <p:nvPr/>
            </p:nvSpPr>
            <p:spPr>
              <a:xfrm>
                <a:off x="6595672" y="2893107"/>
                <a:ext cx="26368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146B88-3111-C33D-5279-EF6285B6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2893107"/>
                <a:ext cx="2636811" cy="430887"/>
              </a:xfrm>
              <a:prstGeom prst="rect">
                <a:avLst/>
              </a:prstGeom>
              <a:blipFill>
                <a:blip r:embed="rId6"/>
                <a:stretch>
                  <a:fillRect t="-2941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95672" y="4655639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4655639"/>
                <a:ext cx="3297569" cy="430887"/>
              </a:xfrm>
              <a:prstGeom prst="rect">
                <a:avLst/>
              </a:prstGeom>
              <a:blipFill>
                <a:blip r:embed="rId7"/>
                <a:stretch>
                  <a:fillRect l="-1149" t="-2857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9D4153-F183-0992-C591-AA01EF8177EC}"/>
                  </a:ext>
                </a:extLst>
              </p:cNvPr>
              <p:cNvSpPr txBox="1"/>
              <p:nvPr/>
            </p:nvSpPr>
            <p:spPr>
              <a:xfrm>
                <a:off x="7522831" y="3629506"/>
                <a:ext cx="464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9D4153-F183-0992-C591-AA01EF81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31" y="3629506"/>
                <a:ext cx="4646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3072B8-DFF5-6D20-4E06-AEE62B50FDAB}"/>
                  </a:ext>
                </a:extLst>
              </p:cNvPr>
              <p:cNvSpPr txBox="1"/>
              <p:nvPr/>
            </p:nvSpPr>
            <p:spPr>
              <a:xfrm>
                <a:off x="7522830" y="4019019"/>
                <a:ext cx="464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3072B8-DFF5-6D20-4E06-AEE62B50F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30" y="4019019"/>
                <a:ext cx="46469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5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10261" y="2304865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2304865"/>
                <a:ext cx="3297569" cy="430887"/>
              </a:xfrm>
              <a:prstGeom prst="rect">
                <a:avLst/>
              </a:prstGeom>
              <a:blipFill>
                <a:blip r:embed="rId5"/>
                <a:stretch>
                  <a:fillRect l="-766" t="-2857" r="-38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/>
              <p:nvPr/>
            </p:nvSpPr>
            <p:spPr>
              <a:xfrm>
                <a:off x="6510260" y="3542217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0" y="3542217"/>
                <a:ext cx="3297569" cy="430887"/>
              </a:xfrm>
              <a:prstGeom prst="rect">
                <a:avLst/>
              </a:prstGeom>
              <a:blipFill>
                <a:blip r:embed="rId6"/>
                <a:stretch>
                  <a:fillRect l="-76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/>
              <p:nvPr/>
            </p:nvSpPr>
            <p:spPr>
              <a:xfrm>
                <a:off x="6510261" y="4890329"/>
                <a:ext cx="22009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4890329"/>
                <a:ext cx="2200987" cy="430887"/>
              </a:xfrm>
              <a:prstGeom prst="rect">
                <a:avLst/>
              </a:prstGeom>
              <a:blipFill>
                <a:blip r:embed="rId7"/>
                <a:stretch>
                  <a:fillRect l="-3448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FD0F8E11-0867-4A03-0934-3B035114A260}"/>
              </a:ext>
            </a:extLst>
          </p:cNvPr>
          <p:cNvSpPr/>
          <p:nvPr/>
        </p:nvSpPr>
        <p:spPr>
          <a:xfrm>
            <a:off x="7610754" y="4260762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74BE2FB-D0A6-1894-E14C-047827147FAD}"/>
              </a:ext>
            </a:extLst>
          </p:cNvPr>
          <p:cNvSpPr/>
          <p:nvPr/>
        </p:nvSpPr>
        <p:spPr>
          <a:xfrm>
            <a:off x="7592992" y="3049556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53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10261" y="2304865"/>
                <a:ext cx="3706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2304865"/>
                <a:ext cx="3706143" cy="430887"/>
              </a:xfrm>
              <a:prstGeom prst="rect">
                <a:avLst/>
              </a:prstGeom>
              <a:blipFill>
                <a:blip r:embed="rId5"/>
                <a:stretch>
                  <a:fillRect l="-683" t="-2857" r="-341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/>
              <p:nvPr/>
            </p:nvSpPr>
            <p:spPr>
              <a:xfrm>
                <a:off x="6510260" y="3542217"/>
                <a:ext cx="3706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0" y="3542217"/>
                <a:ext cx="3706143" cy="430887"/>
              </a:xfrm>
              <a:prstGeom prst="rect">
                <a:avLst/>
              </a:prstGeom>
              <a:blipFill>
                <a:blip r:embed="rId6"/>
                <a:stretch>
                  <a:fillRect l="-68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/>
              <p:nvPr/>
            </p:nvSpPr>
            <p:spPr>
              <a:xfrm>
                <a:off x="6510261" y="4890329"/>
                <a:ext cx="26095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4890329"/>
                <a:ext cx="2609561" cy="430887"/>
              </a:xfrm>
              <a:prstGeom prst="rect">
                <a:avLst/>
              </a:prstGeom>
              <a:blipFill>
                <a:blip r:embed="rId7"/>
                <a:stretch>
                  <a:fillRect l="-2899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FD0F8E11-0867-4A03-0934-3B035114A260}"/>
              </a:ext>
            </a:extLst>
          </p:cNvPr>
          <p:cNvSpPr/>
          <p:nvPr/>
        </p:nvSpPr>
        <p:spPr>
          <a:xfrm>
            <a:off x="7610754" y="4260762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74BE2FB-D0A6-1894-E14C-047827147FAD}"/>
              </a:ext>
            </a:extLst>
          </p:cNvPr>
          <p:cNvSpPr/>
          <p:nvPr/>
        </p:nvSpPr>
        <p:spPr>
          <a:xfrm>
            <a:off x="7592992" y="3049556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73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Correspondence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5388B89-A4E5-2440-B69B-ACD5D92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379563"/>
            <a:ext cx="4460053" cy="442617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DE2BFD1-665A-AC47-8A8D-B19A5C5BB3AC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attern_logo1.png" descr="pattern_logo1.png">
            <a:extLst>
              <a:ext uri="{FF2B5EF4-FFF2-40B4-BE49-F238E27FC236}">
                <a16:creationId xmlns:a16="http://schemas.microsoft.com/office/drawing/2014/main" id="{C6B42246-8271-8045-BFFE-773D24D2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text.png" descr="text.png">
            <a:extLst>
              <a:ext uri="{FF2B5EF4-FFF2-40B4-BE49-F238E27FC236}">
                <a16:creationId xmlns:a16="http://schemas.microsoft.com/office/drawing/2014/main" id="{23169FEA-0A2F-A44F-9D47-64DB68C44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80FCD0-60A6-9266-2871-52DD3E4E4470}"/>
                  </a:ext>
                </a:extLst>
              </p:cNvPr>
              <p:cNvSpPr txBox="1"/>
              <p:nvPr/>
            </p:nvSpPr>
            <p:spPr>
              <a:xfrm>
                <a:off x="7210962" y="1387526"/>
                <a:ext cx="25022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80FCD0-60A6-9266-2871-52DD3E4E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62" y="1387526"/>
                <a:ext cx="2502288" cy="430887"/>
              </a:xfrm>
              <a:prstGeom prst="rect">
                <a:avLst/>
              </a:prstGeom>
              <a:blipFill>
                <a:blip r:embed="rId6"/>
                <a:stretch>
                  <a:fillRect l="-3030" t="-2857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6F2D2C69-E0EC-2912-4FDF-0E23E818C1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736172"/>
                  </p:ext>
                </p:extLst>
              </p:nvPr>
            </p:nvGraphicFramePr>
            <p:xfrm>
              <a:off x="5306516" y="1929702"/>
              <a:ext cx="63111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710">
                      <a:extLst>
                        <a:ext uri="{9D8B030D-6E8A-4147-A177-3AD203B41FA5}">
                          <a16:colId xmlns:a16="http://schemas.microsoft.com/office/drawing/2014/main" val="473500416"/>
                        </a:ext>
                      </a:extLst>
                    </a:gridCol>
                    <a:gridCol w="2818470">
                      <a:extLst>
                        <a:ext uri="{9D8B030D-6E8A-4147-A177-3AD203B41FA5}">
                          <a16:colId xmlns:a16="http://schemas.microsoft.com/office/drawing/2014/main" val="4167823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Residual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ODE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07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Layer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55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Total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Number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of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Layers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Infinite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6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Initial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Condition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z=z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284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z(t=T)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1374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Forward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computation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activations)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r>
                            <a:rPr lang="en-US" altLang="zh-CN" dirty="0"/>
                            <a:t>,x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,..,y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Trajectory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x(t)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1658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Loss function: L(y)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/>
                            <a:t>Loss function: L(z(t=T))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Learning: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Adjusting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parameters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,W</a:t>
                          </a:r>
                          <a:r>
                            <a:rPr lang="en-US" altLang="zh-CN" baseline="-25000" dirty="0"/>
                            <a:t>2</a:t>
                          </a:r>
                          <a:r>
                            <a:rPr lang="en-US" altLang="zh-CN" dirty="0"/>
                            <a:t>,…,</a:t>
                          </a:r>
                          <a:r>
                            <a:rPr lang="en-US" altLang="zh-CN" dirty="0" err="1"/>
                            <a:t>W</a:t>
                          </a:r>
                          <a:r>
                            <a:rPr lang="en-US" altLang="zh-CN" baseline="-25000" dirty="0" err="1"/>
                            <a:t>n</a:t>
                          </a:r>
                          <a:r>
                            <a:rPr lang="en-US" altLang="zh-CN" baseline="-25000" dirty="0"/>
                            <a:t> </a:t>
                          </a:r>
                          <a:r>
                            <a:rPr lang="en-US" altLang="zh-CN" baseline="0" dirty="0"/>
                            <a:t>by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Adjusting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parameters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dirty="0"/>
                            <a:t> by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2860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Back Propagation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dirty="0"/>
                            <a:t>Adjoint equation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2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6F2D2C69-E0EC-2912-4FDF-0E23E818C1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736172"/>
                  </p:ext>
                </p:extLst>
              </p:nvPr>
            </p:nvGraphicFramePr>
            <p:xfrm>
              <a:off x="5306516" y="1929702"/>
              <a:ext cx="63111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710">
                      <a:extLst>
                        <a:ext uri="{9D8B030D-6E8A-4147-A177-3AD203B41FA5}">
                          <a16:colId xmlns:a16="http://schemas.microsoft.com/office/drawing/2014/main" val="473500416"/>
                        </a:ext>
                      </a:extLst>
                    </a:gridCol>
                    <a:gridCol w="2818470">
                      <a:extLst>
                        <a:ext uri="{9D8B030D-6E8A-4147-A177-3AD203B41FA5}">
                          <a16:colId xmlns:a16="http://schemas.microsoft.com/office/drawing/2014/main" val="4167823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Residual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ODE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07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Layer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55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Total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Number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of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Layers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Infinite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6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Initial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Condition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z=z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284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z(t=T)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13746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Forward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computation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activations)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r>
                            <a:rPr lang="en-US" altLang="zh-CN" dirty="0"/>
                            <a:t>,x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,..,y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Trajectory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x(t)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1658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Loss function: L(y)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/>
                            <a:t>Loss function: L(z(t=T))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531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t="-449020" r="-81159" b="-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24324" t="-449020" r="-901" b="-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2860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Back Propagation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dirty="0"/>
                            <a:t>Adjoint equation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2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041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161723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ODE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AFA923-0F0C-E148-A2CA-A77B81C0631E}"/>
              </a:ext>
            </a:extLst>
          </p:cNvPr>
          <p:cNvSpPr/>
          <p:nvPr/>
        </p:nvSpPr>
        <p:spPr>
          <a:xfrm>
            <a:off x="5444194" y="2899536"/>
            <a:ext cx="1758462" cy="1181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Neural ODE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22" name="Picture 2" descr="最後一屆ImageNet大規模視覺識別大賽(ILSVRC2017) 順利落幕, 而WebVision圖像大賽會是下一個ImageNet大賽嗎? –  Dosudo矽谷工程師deep learning newsletter">
            <a:extLst>
              <a:ext uri="{FF2B5EF4-FFF2-40B4-BE49-F238E27FC236}">
                <a16:creationId xmlns:a16="http://schemas.microsoft.com/office/drawing/2014/main" id="{DC69B458-FFD2-AB46-B538-B8777645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9" y="1516413"/>
            <a:ext cx="2932770" cy="16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72061AA-3B67-1942-A3DD-06C713E4CAAB}"/>
              </a:ext>
            </a:extLst>
          </p:cNvPr>
          <p:cNvCxnSpPr>
            <a:cxnSpLocks/>
          </p:cNvCxnSpPr>
          <p:nvPr/>
        </p:nvCxnSpPr>
        <p:spPr>
          <a:xfrm>
            <a:off x="3846998" y="2504049"/>
            <a:ext cx="911140" cy="679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ow (not) to use Machine Learning for time series forecasting: The sequel">
            <a:extLst>
              <a:ext uri="{FF2B5EF4-FFF2-40B4-BE49-F238E27FC236}">
                <a16:creationId xmlns:a16="http://schemas.microsoft.com/office/drawing/2014/main" id="{5CC93D7C-3761-1A4A-9C6B-23C732C8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" y="3863225"/>
            <a:ext cx="3099309" cy="20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F4F5222-1753-4046-9DFD-A3396B104F77}"/>
              </a:ext>
            </a:extLst>
          </p:cNvPr>
          <p:cNvCxnSpPr>
            <a:cxnSpLocks/>
          </p:cNvCxnSpPr>
          <p:nvPr/>
        </p:nvCxnSpPr>
        <p:spPr>
          <a:xfrm flipV="1">
            <a:off x="3846998" y="3863225"/>
            <a:ext cx="964153" cy="10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032711-2241-D742-A848-C352B8A83A47}"/>
              </a:ext>
            </a:extLst>
          </p:cNvPr>
          <p:cNvSpPr txBox="1"/>
          <p:nvPr/>
        </p:nvSpPr>
        <p:spPr>
          <a:xfrm>
            <a:off x="4139931" y="1885071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带标注数据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Zi,Yi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D8E621-7DFA-0F4B-8597-0E7941D146B5}"/>
              </a:ext>
            </a:extLst>
          </p:cNvPr>
          <p:cNvSpPr txBox="1"/>
          <p:nvPr/>
        </p:nvSpPr>
        <p:spPr>
          <a:xfrm>
            <a:off x="4139931" y="4863264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时间序列数据</a:t>
            </a:r>
            <a:r>
              <a:rPr kumimoji="1" lang="en-US" altLang="zh-CN" dirty="0"/>
              <a:t>(Z1,Z2,…)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5BF8C4-C6CC-C343-8FC6-56509704D2F8}"/>
              </a:ext>
            </a:extLst>
          </p:cNvPr>
          <p:cNvCxnSpPr>
            <a:cxnSpLocks/>
          </p:cNvCxnSpPr>
          <p:nvPr/>
        </p:nvCxnSpPr>
        <p:spPr>
          <a:xfrm>
            <a:off x="7202656" y="3452861"/>
            <a:ext cx="422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/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blipFill>
                <a:blip r:embed="rId5"/>
                <a:stretch>
                  <a:fillRect l="-2941" t="-9524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43D76B-7ABE-D04B-A602-51D437016AA8}"/>
              </a:ext>
            </a:extLst>
          </p:cNvPr>
          <p:cNvCxnSpPr>
            <a:cxnSpLocks/>
          </p:cNvCxnSpPr>
          <p:nvPr/>
        </p:nvCxnSpPr>
        <p:spPr>
          <a:xfrm flipV="1">
            <a:off x="9138515" y="2626202"/>
            <a:ext cx="437212" cy="54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/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Z</a:t>
                </a:r>
                <a:r>
                  <a:rPr kumimoji="1" lang="en-US" altLang="zh-CN" b="0" baseline="-2500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</m:oMath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blipFill>
                <a:blip r:embed="rId6"/>
                <a:stretch>
                  <a:fillRect l="-6667" t="-2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ACA3925-DD72-2A44-949A-4643A607E7F2}"/>
              </a:ext>
            </a:extLst>
          </p:cNvPr>
          <p:cNvCxnSpPr>
            <a:cxnSpLocks/>
          </p:cNvCxnSpPr>
          <p:nvPr/>
        </p:nvCxnSpPr>
        <p:spPr>
          <a:xfrm>
            <a:off x="9113640" y="3709033"/>
            <a:ext cx="462087" cy="372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/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blipFill>
                <a:blip r:embed="rId7"/>
                <a:stretch>
                  <a:fillRect l="-4819" r="-24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E848A54-83D0-2A4E-9EF4-6E565BD8A6F7}"/>
              </a:ext>
            </a:extLst>
          </p:cNvPr>
          <p:cNvCxnSpPr/>
          <p:nvPr/>
        </p:nvCxnSpPr>
        <p:spPr>
          <a:xfrm>
            <a:off x="8102991" y="1885071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5AF220C-4AE7-F84E-8952-172202CD2200}"/>
              </a:ext>
            </a:extLst>
          </p:cNvPr>
          <p:cNvCxnSpPr>
            <a:cxnSpLocks/>
          </p:cNvCxnSpPr>
          <p:nvPr/>
        </p:nvCxnSpPr>
        <p:spPr>
          <a:xfrm flipV="1">
            <a:off x="8255391" y="436469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C70CE04B-373A-9747-9AB5-37C61A2642D6}"/>
              </a:ext>
            </a:extLst>
          </p:cNvPr>
          <p:cNvSpPr/>
          <p:nvPr/>
        </p:nvSpPr>
        <p:spPr>
          <a:xfrm>
            <a:off x="8595360" y="858129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569237-1A3F-B843-96CC-95E9C55CF23E}"/>
              </a:ext>
            </a:extLst>
          </p:cNvPr>
          <p:cNvSpPr txBox="1"/>
          <p:nvPr/>
        </p:nvSpPr>
        <p:spPr>
          <a:xfrm>
            <a:off x="8511166" y="1518339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Zi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28B391-A3ED-A540-AA1D-07D546F4966E}"/>
              </a:ext>
            </a:extLst>
          </p:cNvPr>
          <p:cNvSpPr txBox="1"/>
          <p:nvPr/>
        </p:nvSpPr>
        <p:spPr>
          <a:xfrm>
            <a:off x="10100610" y="867638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Yi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665464-1E52-5B46-8BBC-29B17E200F9D}"/>
              </a:ext>
            </a:extLst>
          </p:cNvPr>
          <p:cNvSpPr txBox="1"/>
          <p:nvPr/>
        </p:nvSpPr>
        <p:spPr>
          <a:xfrm>
            <a:off x="10297551" y="1642881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A3EBFC-E638-7948-BE1E-3FA92F08D2A8}"/>
              </a:ext>
            </a:extLst>
          </p:cNvPr>
          <p:cNvSpPr txBox="1"/>
          <p:nvPr/>
        </p:nvSpPr>
        <p:spPr>
          <a:xfrm>
            <a:off x="7819294" y="321512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4343844-0606-384A-9613-746C21A6944E}"/>
              </a:ext>
            </a:extLst>
          </p:cNvPr>
          <p:cNvCxnSpPr/>
          <p:nvPr/>
        </p:nvCxnSpPr>
        <p:spPr>
          <a:xfrm>
            <a:off x="8016360" y="5842675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4473C85-5EBA-BB49-9EAC-F2CE1DF49F20}"/>
              </a:ext>
            </a:extLst>
          </p:cNvPr>
          <p:cNvCxnSpPr>
            <a:cxnSpLocks/>
          </p:cNvCxnSpPr>
          <p:nvPr/>
        </p:nvCxnSpPr>
        <p:spPr>
          <a:xfrm flipV="1">
            <a:off x="8168760" y="4394073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A3073F02-A955-C14F-A88C-87B7C8028603}"/>
              </a:ext>
            </a:extLst>
          </p:cNvPr>
          <p:cNvSpPr/>
          <p:nvPr/>
        </p:nvSpPr>
        <p:spPr>
          <a:xfrm>
            <a:off x="8508729" y="4815733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84F80-6E78-044D-9C51-A10F987A035B}"/>
              </a:ext>
            </a:extLst>
          </p:cNvPr>
          <p:cNvSpPr txBox="1"/>
          <p:nvPr/>
        </p:nvSpPr>
        <p:spPr>
          <a:xfrm>
            <a:off x="8424535" y="5475943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B1ED0EB-EB57-AA4D-9236-4FC94D1E7BF6}"/>
              </a:ext>
            </a:extLst>
          </p:cNvPr>
          <p:cNvSpPr txBox="1"/>
          <p:nvPr/>
        </p:nvSpPr>
        <p:spPr>
          <a:xfrm>
            <a:off x="10013979" y="4825242"/>
            <a:ext cx="6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Zn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65D83-0B33-A44C-B98D-8027CCC24320}"/>
              </a:ext>
            </a:extLst>
          </p:cNvPr>
          <p:cNvSpPr txBox="1"/>
          <p:nvPr/>
        </p:nvSpPr>
        <p:spPr>
          <a:xfrm>
            <a:off x="10210920" y="5600485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F52BEB-E104-3E4A-BCCF-99806CF4D42B}"/>
              </a:ext>
            </a:extLst>
          </p:cNvPr>
          <p:cNvSpPr txBox="1"/>
          <p:nvPr/>
        </p:nvSpPr>
        <p:spPr>
          <a:xfrm>
            <a:off x="7732663" y="4279116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A83E666-D353-7747-A01D-7EC4570004B1}"/>
              </a:ext>
            </a:extLst>
          </p:cNvPr>
          <p:cNvSpPr txBox="1"/>
          <p:nvPr/>
        </p:nvSpPr>
        <p:spPr>
          <a:xfrm>
            <a:off x="8792401" y="4812440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5B25624-E4FA-3D4A-B854-7CCD2294A050}"/>
              </a:ext>
            </a:extLst>
          </p:cNvPr>
          <p:cNvSpPr txBox="1"/>
          <p:nvPr/>
        </p:nvSpPr>
        <p:spPr>
          <a:xfrm>
            <a:off x="9317047" y="5427977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D707E6-A149-314E-A0B9-A86D35FF97D1}"/>
              </a:ext>
            </a:extLst>
          </p:cNvPr>
          <p:cNvSpPr/>
          <p:nvPr/>
        </p:nvSpPr>
        <p:spPr>
          <a:xfrm>
            <a:off x="10145088" y="822490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7F965CC-254A-CA41-895C-630E0B870CF3}"/>
              </a:ext>
            </a:extLst>
          </p:cNvPr>
          <p:cNvSpPr/>
          <p:nvPr/>
        </p:nvSpPr>
        <p:spPr>
          <a:xfrm>
            <a:off x="8540183" y="1456262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56EEE5-8462-7141-A156-591C50A6C636}"/>
              </a:ext>
            </a:extLst>
          </p:cNvPr>
          <p:cNvSpPr/>
          <p:nvPr/>
        </p:nvSpPr>
        <p:spPr>
          <a:xfrm>
            <a:off x="8453428" y="5406939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05BEF98-A0E9-014C-A6AC-09BD126A2723}"/>
              </a:ext>
            </a:extLst>
          </p:cNvPr>
          <p:cNvSpPr/>
          <p:nvPr/>
        </p:nvSpPr>
        <p:spPr>
          <a:xfrm>
            <a:off x="8919093" y="5193013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1D8E49A-3BE0-9240-8807-C11232F56C04}"/>
              </a:ext>
            </a:extLst>
          </p:cNvPr>
          <p:cNvSpPr/>
          <p:nvPr/>
        </p:nvSpPr>
        <p:spPr>
          <a:xfrm>
            <a:off x="9379593" y="533631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FFA8C13-241F-6F41-B1D1-8457272117A4}"/>
              </a:ext>
            </a:extLst>
          </p:cNvPr>
          <p:cNvSpPr/>
          <p:nvPr/>
        </p:nvSpPr>
        <p:spPr>
          <a:xfrm>
            <a:off x="10088816" y="474329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12AA42-C49F-2541-9EA3-D0305918BAC0}"/>
              </a:ext>
            </a:extLst>
          </p:cNvPr>
          <p:cNvSpPr txBox="1"/>
          <p:nvPr/>
        </p:nvSpPr>
        <p:spPr>
          <a:xfrm>
            <a:off x="574305" y="6328260"/>
            <a:ext cx="629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attern_logo1.png" descr="pattern_logo1.png">
            <a:extLst>
              <a:ext uri="{FF2B5EF4-FFF2-40B4-BE49-F238E27FC236}">
                <a16:creationId xmlns:a16="http://schemas.microsoft.com/office/drawing/2014/main" id="{B5A97F5B-E8CA-B947-96C0-E521565B2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text.png" descr="text.png">
            <a:extLst>
              <a:ext uri="{FF2B5EF4-FFF2-40B4-BE49-F238E27FC236}">
                <a16:creationId xmlns:a16="http://schemas.microsoft.com/office/drawing/2014/main" id="{BE4700FF-8ABB-3E44-82A9-8DAC780B0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663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B0F0"/>
                </a:solidFill>
              </a:rPr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176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9DF9E5-95AA-A243-85B6-D440641618E5}"/>
                  </a:ext>
                </a:extLst>
              </p:cNvPr>
              <p:cNvSpPr txBox="1"/>
              <p:nvPr/>
            </p:nvSpPr>
            <p:spPr>
              <a:xfrm>
                <a:off x="3954212" y="2736583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9DF9E5-95AA-A243-85B6-D4406416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12" y="2736583"/>
                <a:ext cx="4005071" cy="891719"/>
              </a:xfrm>
              <a:prstGeom prst="rect">
                <a:avLst/>
              </a:prstGeom>
              <a:blipFill>
                <a:blip r:embed="rId5"/>
                <a:stretch>
                  <a:fillRect l="-949" t="-112676" b="-1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5206991" y="4021314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91" y="4021314"/>
                <a:ext cx="1740028" cy="276999"/>
              </a:xfrm>
              <a:prstGeom prst="rect">
                <a:avLst/>
              </a:prstGeom>
              <a:blipFill>
                <a:blip r:embed="rId6"/>
                <a:stretch>
                  <a:fillRect l="-1439" t="-8696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4487652" y="3975147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5206991" y="4603822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91" y="4603822"/>
                <a:ext cx="1045223" cy="270652"/>
              </a:xfrm>
              <a:prstGeom prst="rect">
                <a:avLst/>
              </a:prstGeom>
              <a:blipFill>
                <a:blip r:embed="rId7"/>
                <a:stretch>
                  <a:fillRect l="-3571" r="-119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F03E0B5-8C5E-854C-BA87-BA8E54B7B497}"/>
              </a:ext>
            </a:extLst>
          </p:cNvPr>
          <p:cNvSpPr txBox="1"/>
          <p:nvPr/>
        </p:nvSpPr>
        <p:spPr>
          <a:xfrm>
            <a:off x="4487652" y="2192656"/>
            <a:ext cx="17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第一类问题：</a:t>
            </a:r>
          </a:p>
        </p:txBody>
      </p:sp>
    </p:spTree>
    <p:extLst>
      <p:ext uri="{BB962C8B-B14F-4D97-AF65-F5344CB8AC3E}">
        <p14:creationId xmlns:p14="http://schemas.microsoft.com/office/powerpoint/2010/main" val="2622030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2244276" y="3922218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6" y="3922218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1524937" y="3876051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2244276" y="4504726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6" y="4504726"/>
                <a:ext cx="1045223" cy="270652"/>
              </a:xfrm>
              <a:prstGeom prst="rect">
                <a:avLst/>
              </a:prstGeom>
              <a:blipFill>
                <a:blip r:embed="rId6"/>
                <a:stretch>
                  <a:fillRect l="-3571" r="-119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FAC7480F-F946-D341-B454-AB65691C3B0C}"/>
              </a:ext>
            </a:extLst>
          </p:cNvPr>
          <p:cNvSpPr/>
          <p:nvPr/>
        </p:nvSpPr>
        <p:spPr>
          <a:xfrm>
            <a:off x="7755179" y="2951219"/>
            <a:ext cx="1420837" cy="899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ODESolver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5FC9E-815F-0F41-9454-0E47A90A7108}"/>
              </a:ext>
            </a:extLst>
          </p:cNvPr>
          <p:cNvSpPr txBox="1"/>
          <p:nvPr/>
        </p:nvSpPr>
        <p:spPr>
          <a:xfrm>
            <a:off x="6541477" y="2705517"/>
            <a:ext cx="5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/>
              <p:nvPr/>
            </p:nvSpPr>
            <p:spPr>
              <a:xfrm>
                <a:off x="6448429" y="3544762"/>
                <a:ext cx="520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9" y="3544762"/>
                <a:ext cx="5205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7C63F13-1C27-9A43-8E0C-6070A3A28CBE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7061982" y="2890183"/>
            <a:ext cx="693197" cy="51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5CAD33-6FA3-D64D-861C-F31A8CBE8622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 flipV="1">
            <a:off x="6968934" y="3400883"/>
            <a:ext cx="786245" cy="328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F44A3B9-9C73-074E-B70B-45B4B4F5BE95}"/>
              </a:ext>
            </a:extLst>
          </p:cNvPr>
          <p:cNvCxnSpPr>
            <a:cxnSpLocks/>
          </p:cNvCxnSpPr>
          <p:nvPr/>
        </p:nvCxnSpPr>
        <p:spPr>
          <a:xfrm>
            <a:off x="9195510" y="3399862"/>
            <a:ext cx="525265" cy="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F3B453-1F7F-D04C-B37A-1F0D9C700DA8}"/>
              </a:ext>
            </a:extLst>
          </p:cNvPr>
          <p:cNvSpPr txBox="1"/>
          <p:nvPr/>
        </p:nvSpPr>
        <p:spPr>
          <a:xfrm>
            <a:off x="9702008" y="3195823"/>
            <a:ext cx="2489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1,</a:t>
            </a:r>
            <a:r>
              <a:rPr kumimoji="1" lang="en-US" altLang="zh-CN" dirty="0"/>
              <a:t> Z</a:t>
            </a:r>
            <a:r>
              <a:rPr kumimoji="1" lang="en-US" altLang="zh-CN" baseline="-25000" dirty="0"/>
              <a:t>2,</a:t>
            </a:r>
            <a:r>
              <a:rPr kumimoji="1" lang="en-US" altLang="zh-CN" dirty="0"/>
              <a:t> …, </a:t>
            </a:r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  <a:p>
            <a:endParaRPr kumimoji="1" lang="zh-CN" altLang="en-US" baseline="-250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E5EF60C-861E-3941-830F-C66A01D0388C}"/>
              </a:ext>
            </a:extLst>
          </p:cNvPr>
          <p:cNvCxnSpPr>
            <a:cxnSpLocks/>
          </p:cNvCxnSpPr>
          <p:nvPr/>
        </p:nvCxnSpPr>
        <p:spPr>
          <a:xfrm>
            <a:off x="10979081" y="3384559"/>
            <a:ext cx="375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90E2D0D-9263-964A-A3FA-B5E10AF0722F}"/>
              </a:ext>
            </a:extLst>
          </p:cNvPr>
          <p:cNvSpPr/>
          <p:nvPr/>
        </p:nvSpPr>
        <p:spPr>
          <a:xfrm>
            <a:off x="11360625" y="317543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2CE0E5-71AB-7748-87E1-12C764BD1D0E}"/>
              </a:ext>
            </a:extLst>
          </p:cNvPr>
          <p:cNvCxnSpPr>
            <a:cxnSpLocks/>
          </p:cNvCxnSpPr>
          <p:nvPr/>
        </p:nvCxnSpPr>
        <p:spPr>
          <a:xfrm flipH="1">
            <a:off x="10979081" y="3492858"/>
            <a:ext cx="3415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3490699-430D-A648-8E48-EF90787070DF}"/>
              </a:ext>
            </a:extLst>
          </p:cNvPr>
          <p:cNvCxnSpPr>
            <a:cxnSpLocks/>
          </p:cNvCxnSpPr>
          <p:nvPr/>
        </p:nvCxnSpPr>
        <p:spPr>
          <a:xfrm flipH="1" flipV="1">
            <a:off x="9262051" y="3522587"/>
            <a:ext cx="3734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0A5E1C57-43A0-E445-829A-3EF871D9CAFA}"/>
              </a:ext>
            </a:extLst>
          </p:cNvPr>
          <p:cNvCxnSpPr>
            <a:cxnSpLocks/>
          </p:cNvCxnSpPr>
          <p:nvPr/>
        </p:nvCxnSpPr>
        <p:spPr>
          <a:xfrm flipH="1">
            <a:off x="6988640" y="3513759"/>
            <a:ext cx="680504" cy="300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EA52C4-43EA-E042-A043-D99D22C0975A}"/>
                  </a:ext>
                </a:extLst>
              </p:cNvPr>
              <p:cNvSpPr/>
              <p:nvPr/>
            </p:nvSpPr>
            <p:spPr>
              <a:xfrm>
                <a:off x="7110866" y="3842304"/>
                <a:ext cx="502381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EA52C4-43EA-E042-A043-D99D22C09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6" y="3842304"/>
                <a:ext cx="502381" cy="619080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CE4C8-332F-8B44-87B7-FBFF4CA9F799}"/>
                  </a:ext>
                </a:extLst>
              </p:cNvPr>
              <p:cNvSpPr txBox="1"/>
              <p:nvPr/>
            </p:nvSpPr>
            <p:spPr>
              <a:xfrm>
                <a:off x="1026268" y="2541646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CE4C8-332F-8B44-87B7-FBFF4CA9F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68" y="2541646"/>
                <a:ext cx="4005071" cy="891719"/>
              </a:xfrm>
              <a:prstGeom prst="rect">
                <a:avLst/>
              </a:prstGeom>
              <a:blipFill>
                <a:blip r:embed="rId10"/>
                <a:stretch>
                  <a:fillRect l="-633" t="-112676" b="-1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707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86145" y="6091946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3C4E10-4CC9-A44F-941B-504133879FC5}"/>
                  </a:ext>
                </a:extLst>
              </p:cNvPr>
              <p:cNvSpPr txBox="1"/>
              <p:nvPr/>
            </p:nvSpPr>
            <p:spPr>
              <a:xfrm>
                <a:off x="6075626" y="5671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3C4E10-4CC9-A44F-941B-504133879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26" y="567112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下箭头 2">
            <a:extLst>
              <a:ext uri="{FF2B5EF4-FFF2-40B4-BE49-F238E27FC236}">
                <a16:creationId xmlns:a16="http://schemas.microsoft.com/office/drawing/2014/main" id="{349ABEB3-B718-BF47-8024-7720060CB584}"/>
              </a:ext>
            </a:extLst>
          </p:cNvPr>
          <p:cNvSpPr/>
          <p:nvPr/>
        </p:nvSpPr>
        <p:spPr>
          <a:xfrm>
            <a:off x="6778653" y="963802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E21CAE-F1AD-4C4D-AD8E-BF927F67F0FD}"/>
                  </a:ext>
                </a:extLst>
              </p:cNvPr>
              <p:cNvSpPr txBox="1"/>
              <p:nvPr/>
            </p:nvSpPr>
            <p:spPr>
              <a:xfrm>
                <a:off x="5525463" y="1563040"/>
                <a:ext cx="2415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E21CAE-F1AD-4C4D-AD8E-BF927F67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1563040"/>
                <a:ext cx="2415341" cy="276999"/>
              </a:xfrm>
              <a:prstGeom prst="rect">
                <a:avLst/>
              </a:prstGeom>
              <a:blipFill>
                <a:blip r:embed="rId6"/>
                <a:stretch>
                  <a:fillRect l="-1042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178C7-5984-9747-B3B3-863D2E18BA67}"/>
                  </a:ext>
                </a:extLst>
              </p:cNvPr>
              <p:cNvSpPr/>
              <p:nvPr/>
            </p:nvSpPr>
            <p:spPr>
              <a:xfrm>
                <a:off x="6183298" y="4998355"/>
                <a:ext cx="1909946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178C7-5984-9747-B3B3-863D2E18B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98" y="4998355"/>
                <a:ext cx="1909946" cy="619080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36EBB8C-5038-7C40-9D06-BBCAFBDC3135}"/>
              </a:ext>
            </a:extLst>
          </p:cNvPr>
          <p:cNvSpPr txBox="1"/>
          <p:nvPr/>
        </p:nvSpPr>
        <p:spPr>
          <a:xfrm>
            <a:off x="5180805" y="5028159"/>
            <a:ext cx="7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梯度下降：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/>
              <p:nvPr/>
            </p:nvSpPr>
            <p:spPr>
              <a:xfrm>
                <a:off x="635619" y="2160805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2160805"/>
                <a:ext cx="4005071" cy="891719"/>
              </a:xfrm>
              <a:prstGeom prst="rect">
                <a:avLst/>
              </a:prstGeom>
              <a:blipFill>
                <a:blip r:embed="rId8"/>
                <a:stretch>
                  <a:fillRect l="-631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E45242-9CE3-AA8B-A16D-CB820CFE342F}"/>
                  </a:ext>
                </a:extLst>
              </p:cNvPr>
              <p:cNvSpPr txBox="1"/>
              <p:nvPr/>
            </p:nvSpPr>
            <p:spPr>
              <a:xfrm>
                <a:off x="5525463" y="2155756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E45242-9CE3-AA8B-A16D-CB820CFE3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2155756"/>
                <a:ext cx="2606676" cy="276999"/>
              </a:xfrm>
              <a:prstGeom prst="rect">
                <a:avLst/>
              </a:prstGeom>
              <a:blipFill>
                <a:blip r:embed="rId9"/>
                <a:stretch>
                  <a:fillRect l="-966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0BF266-F16B-1B38-0287-E8AE3AC87E63}"/>
                  </a:ext>
                </a:extLst>
              </p:cNvPr>
              <p:cNvSpPr txBox="1"/>
              <p:nvPr/>
            </p:nvSpPr>
            <p:spPr>
              <a:xfrm>
                <a:off x="5532497" y="2742670"/>
                <a:ext cx="282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0BF266-F16B-1B38-0287-E8AE3AC87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97" y="2742670"/>
                <a:ext cx="2826287" cy="276999"/>
              </a:xfrm>
              <a:prstGeom prst="rect">
                <a:avLst/>
              </a:prstGeom>
              <a:blipFill>
                <a:blip r:embed="rId10"/>
                <a:stretch>
                  <a:fillRect l="-1339" t="-9091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D72352-DAA4-ED7A-0424-FFC6DE2C45B3}"/>
                  </a:ext>
                </a:extLst>
              </p:cNvPr>
              <p:cNvSpPr txBox="1"/>
              <p:nvPr/>
            </p:nvSpPr>
            <p:spPr>
              <a:xfrm>
                <a:off x="5021184" y="3301367"/>
                <a:ext cx="3514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D72352-DAA4-ED7A-0424-FFC6DE2C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84" y="3301367"/>
                <a:ext cx="35149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0166C0-E32F-CE33-EDF0-A9BCCA51F12D}"/>
                  </a:ext>
                </a:extLst>
              </p:cNvPr>
              <p:cNvSpPr txBox="1"/>
              <p:nvPr/>
            </p:nvSpPr>
            <p:spPr>
              <a:xfrm>
                <a:off x="5525463" y="3824748"/>
                <a:ext cx="228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0166C0-E32F-CE33-EDF0-A9BCCA51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3824748"/>
                <a:ext cx="2285241" cy="276999"/>
              </a:xfrm>
              <a:prstGeom prst="rect">
                <a:avLst/>
              </a:prstGeom>
              <a:blipFill>
                <a:blip r:embed="rId12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46EEA587-2D13-48CA-22C2-6D2F98E71990}"/>
              </a:ext>
            </a:extLst>
          </p:cNvPr>
          <p:cNvSpPr/>
          <p:nvPr/>
        </p:nvSpPr>
        <p:spPr>
          <a:xfrm>
            <a:off x="10700017" y="549971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7F9C5C-DA69-724F-F3D6-BD643A9C593D}"/>
              </a:ext>
            </a:extLst>
          </p:cNvPr>
          <p:cNvSpPr/>
          <p:nvPr/>
        </p:nvSpPr>
        <p:spPr>
          <a:xfrm>
            <a:off x="10700017" y="445880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2939CA6-F0AB-BB20-40EA-B084367E9AC0}"/>
              </a:ext>
            </a:extLst>
          </p:cNvPr>
          <p:cNvCxnSpPr>
            <a:stCxn id="15" idx="0"/>
            <a:endCxn id="16" idx="4"/>
          </p:cNvCxnSpPr>
          <p:nvPr/>
        </p:nvCxnSpPr>
        <p:spPr>
          <a:xfrm flipV="1">
            <a:off x="10919473" y="486427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B1367DEC-0B53-4D48-9A4E-2401D967B789}"/>
              </a:ext>
            </a:extLst>
          </p:cNvPr>
          <p:cNvSpPr/>
          <p:nvPr/>
        </p:nvSpPr>
        <p:spPr>
          <a:xfrm>
            <a:off x="10700017" y="341789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534C095-2A7E-0AFF-BA78-1D156DA20787}"/>
              </a:ext>
            </a:extLst>
          </p:cNvPr>
          <p:cNvCxnSpPr>
            <a:endCxn id="18" idx="4"/>
          </p:cNvCxnSpPr>
          <p:nvPr/>
        </p:nvCxnSpPr>
        <p:spPr>
          <a:xfrm flipV="1">
            <a:off x="10919473" y="382337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70B5FFE-CECF-3C0B-481B-CCD7BED39659}"/>
              </a:ext>
            </a:extLst>
          </p:cNvPr>
          <p:cNvSpPr/>
          <p:nvPr/>
        </p:nvSpPr>
        <p:spPr>
          <a:xfrm>
            <a:off x="10700017" y="238254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21C0609-217F-385E-7EE5-D75E24C398E8}"/>
              </a:ext>
            </a:extLst>
          </p:cNvPr>
          <p:cNvCxnSpPr>
            <a:endCxn id="23" idx="4"/>
          </p:cNvCxnSpPr>
          <p:nvPr/>
        </p:nvCxnSpPr>
        <p:spPr>
          <a:xfrm flipV="1">
            <a:off x="10919473" y="278802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2E2C92EA-712A-D1C0-4121-9268FB436FA5}"/>
              </a:ext>
            </a:extLst>
          </p:cNvPr>
          <p:cNvSpPr/>
          <p:nvPr/>
        </p:nvSpPr>
        <p:spPr>
          <a:xfrm>
            <a:off x="10700017" y="60462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3C36CE6-4D2B-8C5C-21BA-B0F5E2F0C20B}"/>
              </a:ext>
            </a:extLst>
          </p:cNvPr>
          <p:cNvCxnSpPr>
            <a:endCxn id="26" idx="4"/>
          </p:cNvCxnSpPr>
          <p:nvPr/>
        </p:nvCxnSpPr>
        <p:spPr>
          <a:xfrm flipV="1">
            <a:off x="10919473" y="101009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D7F09F0-6963-006E-95E8-F878623A3C78}"/>
              </a:ext>
            </a:extLst>
          </p:cNvPr>
          <p:cNvSpPr txBox="1"/>
          <p:nvPr/>
        </p:nvSpPr>
        <p:spPr>
          <a:xfrm rot="16200000">
            <a:off x="10512479" y="173784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2AAD89C-5288-0311-CE70-BB9F98BADDD4}"/>
                  </a:ext>
                </a:extLst>
              </p:cNvPr>
              <p:cNvSpPr/>
              <p:nvPr/>
            </p:nvSpPr>
            <p:spPr>
              <a:xfrm>
                <a:off x="8755740" y="5517782"/>
                <a:ext cx="1908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2AAD89C-5288-0311-CE70-BB9F98BAD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740" y="5517782"/>
                <a:ext cx="1908921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BC6EC70-326D-EE56-DF87-23B52207A503}"/>
                  </a:ext>
                </a:extLst>
              </p:cNvPr>
              <p:cNvSpPr/>
              <p:nvPr/>
            </p:nvSpPr>
            <p:spPr>
              <a:xfrm>
                <a:off x="10884683" y="4987137"/>
                <a:ext cx="441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BC6EC70-326D-EE56-DF87-23B5220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683" y="4987137"/>
                <a:ext cx="44172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7B3F4-574A-61ED-5A02-6647C5452603}"/>
                  </a:ext>
                </a:extLst>
              </p:cNvPr>
              <p:cNvSpPr/>
              <p:nvPr/>
            </p:nvSpPr>
            <p:spPr>
              <a:xfrm>
                <a:off x="10919473" y="3946229"/>
                <a:ext cx="661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7B3F4-574A-61ED-5A02-6647C5452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73" y="3946229"/>
                <a:ext cx="661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62488B4-2D64-9DC4-A3BE-BE764E02216B}"/>
                  </a:ext>
                </a:extLst>
              </p:cNvPr>
              <p:cNvSpPr/>
              <p:nvPr/>
            </p:nvSpPr>
            <p:spPr>
              <a:xfrm>
                <a:off x="10922235" y="2874937"/>
                <a:ext cx="661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62488B4-2D64-9DC4-A3BE-BE764E02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235" y="2874937"/>
                <a:ext cx="6613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133BA3-57B6-E6A8-1B4B-95DAC772FE2D}"/>
                  </a:ext>
                </a:extLst>
              </p:cNvPr>
              <p:cNvSpPr/>
              <p:nvPr/>
            </p:nvSpPr>
            <p:spPr>
              <a:xfrm>
                <a:off x="10903001" y="1161220"/>
                <a:ext cx="70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133BA3-57B6-E6A8-1B4B-95DAC772F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001" y="1161220"/>
                <a:ext cx="708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B059082-E7A7-1156-78FD-965DBF14A5AB}"/>
              </a:ext>
            </a:extLst>
          </p:cNvPr>
          <p:cNvCxnSpPr/>
          <p:nvPr/>
        </p:nvCxnSpPr>
        <p:spPr>
          <a:xfrm flipV="1">
            <a:off x="10923315" y="10703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004D85-6E04-E34F-4430-46CFB99FB4D9}"/>
                  </a:ext>
                </a:extLst>
              </p:cNvPr>
              <p:cNvSpPr/>
              <p:nvPr/>
            </p:nvSpPr>
            <p:spPr>
              <a:xfrm>
                <a:off x="10906843" y="161825"/>
                <a:ext cx="488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004D85-6E04-E34F-4430-46CFB99FB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6843" y="161825"/>
                <a:ext cx="48853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5B99A6E-9207-649B-4D42-585CC19B519F}"/>
                  </a:ext>
                </a:extLst>
              </p:cNvPr>
              <p:cNvSpPr/>
              <p:nvPr/>
            </p:nvSpPr>
            <p:spPr>
              <a:xfrm>
                <a:off x="8909520" y="4474478"/>
                <a:ext cx="1469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5B99A6E-9207-649B-4D42-585CC19B5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20" y="4474478"/>
                <a:ext cx="1469698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F944A2-604A-4679-E474-BCD5FE4DCCE5}"/>
                  </a:ext>
                </a:extLst>
              </p:cNvPr>
              <p:cNvSpPr/>
              <p:nvPr/>
            </p:nvSpPr>
            <p:spPr>
              <a:xfrm>
                <a:off x="8875028" y="3486033"/>
                <a:ext cx="1469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F944A2-604A-4679-E474-BCD5FE4D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028" y="3486033"/>
                <a:ext cx="1469698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175A72-8617-1B9F-D91D-FAA3867CF022}"/>
                  </a:ext>
                </a:extLst>
              </p:cNvPr>
              <p:cNvSpPr/>
              <p:nvPr/>
            </p:nvSpPr>
            <p:spPr>
              <a:xfrm>
                <a:off x="8865283" y="2447906"/>
                <a:ext cx="1908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175A72-8617-1B9F-D91D-FAA3867CF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283" y="2447906"/>
                <a:ext cx="1908921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D1F610-3769-28B2-D76F-4E50F5847730}"/>
                  </a:ext>
                </a:extLst>
              </p:cNvPr>
              <p:cNvSpPr/>
              <p:nvPr/>
            </p:nvSpPr>
            <p:spPr>
              <a:xfrm>
                <a:off x="8739868" y="587852"/>
                <a:ext cx="2002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D1F610-3769-28B2-D76F-4E50F5847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868" y="587852"/>
                <a:ext cx="2002535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下箭头 43">
            <a:extLst>
              <a:ext uri="{FF2B5EF4-FFF2-40B4-BE49-F238E27FC236}">
                <a16:creationId xmlns:a16="http://schemas.microsoft.com/office/drawing/2014/main" id="{CF626150-5228-9213-836B-606D7C891FE7}"/>
              </a:ext>
            </a:extLst>
          </p:cNvPr>
          <p:cNvSpPr/>
          <p:nvPr/>
        </p:nvSpPr>
        <p:spPr>
          <a:xfrm>
            <a:off x="2344063" y="3349302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E5A0FA8-D717-0D39-CD99-22EB8B5028C7}"/>
                  </a:ext>
                </a:extLst>
              </p:cNvPr>
              <p:cNvSpPr txBox="1"/>
              <p:nvPr/>
            </p:nvSpPr>
            <p:spPr>
              <a:xfrm>
                <a:off x="508514" y="4125753"/>
                <a:ext cx="399731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E5A0FA8-D717-0D39-CD99-22EB8B502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4" y="4125753"/>
                <a:ext cx="3997312" cy="778868"/>
              </a:xfrm>
              <a:prstGeom prst="rect">
                <a:avLst/>
              </a:prstGeom>
              <a:blipFill>
                <a:blip r:embed="rId23"/>
                <a:stretch>
                  <a:fillRect l="-633" t="-109524" b="-169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58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zhuanlan.zhihu.com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/p/116197079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CB00CA-3903-604E-CD30-BB8AD69D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7550"/>
            <a:ext cx="9144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D631A7-3B4F-D07A-B6E5-A95FDFAFB2EA}"/>
              </a:ext>
            </a:extLst>
          </p:cNvPr>
          <p:cNvSpPr txBox="1"/>
          <p:nvPr/>
        </p:nvSpPr>
        <p:spPr>
          <a:xfrm>
            <a:off x="3264060" y="5092861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Alex: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917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Numerical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111938" y="6152826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8499DE-AD34-344A-AC66-96F6D08E3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2195286"/>
            <a:ext cx="2641600" cy="40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876A30-4781-F145-9C58-28C6223EE1F5}"/>
              </a:ext>
            </a:extLst>
          </p:cNvPr>
          <p:cNvSpPr txBox="1"/>
          <p:nvPr/>
        </p:nvSpPr>
        <p:spPr>
          <a:xfrm>
            <a:off x="1025912" y="1645920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36CBC-5DF1-A649-9E53-1EB9A4CFE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1" y="3224135"/>
            <a:ext cx="4597400" cy="558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669381-2A53-7E46-BBDA-6499EB814B14}"/>
              </a:ext>
            </a:extLst>
          </p:cNvPr>
          <p:cNvSpPr txBox="1"/>
          <p:nvPr/>
        </p:nvSpPr>
        <p:spPr>
          <a:xfrm>
            <a:off x="1025911" y="2811874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Midpoint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55ED71-B842-B044-BCD6-75681653D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06" y="376436"/>
            <a:ext cx="3346839" cy="24965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C947CD-B727-8D45-8CC4-EC17B81E34A9}"/>
              </a:ext>
            </a:extLst>
          </p:cNvPr>
          <p:cNvSpPr txBox="1"/>
          <p:nvPr/>
        </p:nvSpPr>
        <p:spPr>
          <a:xfrm>
            <a:off x="6509673" y="23109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Runge </a:t>
            </a:r>
            <a:r>
              <a:rPr kumimoji="1" lang="en-US" altLang="zh-CN" dirty="0" err="1"/>
              <a:t>Kutta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15" name="Picture 2" descr="Runge–Kutta methods - Wikipedia">
            <a:extLst>
              <a:ext uri="{FF2B5EF4-FFF2-40B4-BE49-F238E27FC236}">
                <a16:creationId xmlns:a16="http://schemas.microsoft.com/office/drawing/2014/main" id="{F37264E4-2D80-2149-8ECA-F46A1A077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306" y="2872938"/>
            <a:ext cx="4725970" cy="38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717E34B-0AC6-4E49-B6F7-94E8C86517C5}"/>
              </a:ext>
            </a:extLst>
          </p:cNvPr>
          <p:cNvCxnSpPr/>
          <p:nvPr/>
        </p:nvCxnSpPr>
        <p:spPr>
          <a:xfrm>
            <a:off x="1653436" y="5561556"/>
            <a:ext cx="2693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FB5C0EC-A8C7-934D-A26E-19E3563C11BB}"/>
              </a:ext>
            </a:extLst>
          </p:cNvPr>
          <p:cNvCxnSpPr>
            <a:cxnSpLocks/>
          </p:cNvCxnSpPr>
          <p:nvPr/>
        </p:nvCxnSpPr>
        <p:spPr>
          <a:xfrm flipV="1">
            <a:off x="1805836" y="3897443"/>
            <a:ext cx="0" cy="181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F10AC639-314E-5C4D-A4E9-E93D5FABC506}"/>
              </a:ext>
            </a:extLst>
          </p:cNvPr>
          <p:cNvSpPr/>
          <p:nvPr/>
        </p:nvSpPr>
        <p:spPr>
          <a:xfrm>
            <a:off x="1843790" y="4452079"/>
            <a:ext cx="1843790" cy="704537"/>
          </a:xfrm>
          <a:custGeom>
            <a:avLst/>
            <a:gdLst>
              <a:gd name="connsiteX0" fmla="*/ 0 w 1843790"/>
              <a:gd name="connsiteY0" fmla="*/ 704537 h 704537"/>
              <a:gd name="connsiteX1" fmla="*/ 884420 w 1843790"/>
              <a:gd name="connsiteY1" fmla="*/ 509665 h 704537"/>
              <a:gd name="connsiteX2" fmla="*/ 1843790 w 1843790"/>
              <a:gd name="connsiteY2" fmla="*/ 0 h 70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790" h="704537">
                <a:moveTo>
                  <a:pt x="0" y="704537"/>
                </a:moveTo>
                <a:cubicBezTo>
                  <a:pt x="288561" y="665812"/>
                  <a:pt x="577122" y="627088"/>
                  <a:pt x="884420" y="509665"/>
                </a:cubicBezTo>
                <a:cubicBezTo>
                  <a:pt x="1191718" y="392242"/>
                  <a:pt x="1517754" y="196121"/>
                  <a:pt x="18437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6A0FCA-BC8D-4043-A1FF-7255F6AE111D}"/>
              </a:ext>
            </a:extLst>
          </p:cNvPr>
          <p:cNvSpPr txBox="1"/>
          <p:nvPr/>
        </p:nvSpPr>
        <p:spPr>
          <a:xfrm>
            <a:off x="1397594" y="3748175"/>
            <a:ext cx="2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7FEEFA-C38F-684B-B5E7-47EB8423689D}"/>
              </a:ext>
            </a:extLst>
          </p:cNvPr>
          <p:cNvSpPr txBox="1"/>
          <p:nvPr/>
        </p:nvSpPr>
        <p:spPr>
          <a:xfrm>
            <a:off x="4469961" y="5354233"/>
            <a:ext cx="2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24CEBD-556B-994C-AA49-B3B9245300DB}"/>
              </a:ext>
            </a:extLst>
          </p:cNvPr>
          <p:cNvSpPr txBox="1"/>
          <p:nvPr/>
        </p:nvSpPr>
        <p:spPr>
          <a:xfrm>
            <a:off x="3129382" y="5521055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baseline="-25000" dirty="0"/>
              <a:t>n+1</a:t>
            </a:r>
            <a:endParaRPr kumimoji="1" lang="zh-CN" altLang="en-US" baseline="-25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66AECF-DA7D-C94B-B2E2-58A6E60116CB}"/>
              </a:ext>
            </a:extLst>
          </p:cNvPr>
          <p:cNvSpPr txBox="1"/>
          <p:nvPr/>
        </p:nvSpPr>
        <p:spPr>
          <a:xfrm>
            <a:off x="1795966" y="5571165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baseline="-25000" dirty="0" err="1"/>
              <a:t>n</a:t>
            </a:r>
            <a:endParaRPr kumimoji="1" lang="zh-CN" altLang="en-US" baseline="-25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CDF943-671A-714F-BAA3-0B6A7909D475}"/>
              </a:ext>
            </a:extLst>
          </p:cNvPr>
          <p:cNvSpPr txBox="1"/>
          <p:nvPr/>
        </p:nvSpPr>
        <p:spPr>
          <a:xfrm>
            <a:off x="1426794" y="4892564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n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022F1B-D61B-2D4D-8BFD-B18D77F3BDE0}"/>
              </a:ext>
            </a:extLst>
          </p:cNvPr>
          <p:cNvSpPr txBox="1"/>
          <p:nvPr/>
        </p:nvSpPr>
        <p:spPr>
          <a:xfrm>
            <a:off x="1321872" y="4232507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n+1</a:t>
            </a:r>
            <a:endParaRPr kumimoji="1" lang="zh-CN" altLang="en-US" baseline="-250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7074AE49-A36A-D143-9ADA-479E84BB5A64}"/>
              </a:ext>
            </a:extLst>
          </p:cNvPr>
          <p:cNvCxnSpPr/>
          <p:nvPr/>
        </p:nvCxnSpPr>
        <p:spPr>
          <a:xfrm>
            <a:off x="3324611" y="4601839"/>
            <a:ext cx="0" cy="937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E3ED2E4-1DA8-8E4D-9514-350516DF285C}"/>
              </a:ext>
            </a:extLst>
          </p:cNvPr>
          <p:cNvCxnSpPr>
            <a:cxnSpLocks/>
          </p:cNvCxnSpPr>
          <p:nvPr/>
        </p:nvCxnSpPr>
        <p:spPr>
          <a:xfrm flipV="1">
            <a:off x="1793705" y="5171869"/>
            <a:ext cx="553007" cy="14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386BE66-6D48-EB49-966E-891F5E10479F}"/>
              </a:ext>
            </a:extLst>
          </p:cNvPr>
          <p:cNvCxnSpPr>
            <a:cxnSpLocks/>
          </p:cNvCxnSpPr>
          <p:nvPr/>
        </p:nvCxnSpPr>
        <p:spPr>
          <a:xfrm>
            <a:off x="2592591" y="5070369"/>
            <a:ext cx="0" cy="593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160492F-8FEE-EF40-AD18-A210965424E6}"/>
                  </a:ext>
                </a:extLst>
              </p:cNvPr>
              <p:cNvSpPr txBox="1"/>
              <p:nvPr/>
            </p:nvSpPr>
            <p:spPr>
              <a:xfrm>
                <a:off x="2334668" y="5603133"/>
                <a:ext cx="51584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160492F-8FEE-EF40-AD18-A2109654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68" y="5603133"/>
                <a:ext cx="515846" cy="345672"/>
              </a:xfrm>
              <a:prstGeom prst="rect">
                <a:avLst/>
              </a:prstGeom>
              <a:blipFill>
                <a:blip r:embed="rId9"/>
                <a:stretch>
                  <a:fillRect l="-4878" t="-3704" r="-487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93BB251-F009-0742-94BC-F0E79AC6B024}"/>
              </a:ext>
            </a:extLst>
          </p:cNvPr>
          <p:cNvCxnSpPr>
            <a:cxnSpLocks/>
          </p:cNvCxnSpPr>
          <p:nvPr/>
        </p:nvCxnSpPr>
        <p:spPr>
          <a:xfrm flipV="1">
            <a:off x="2576738" y="4929786"/>
            <a:ext cx="472094" cy="123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B6DE270-BD6C-3544-9508-F3DF1C9289F7}"/>
                  </a:ext>
                </a:extLst>
              </p:cNvPr>
              <p:cNvSpPr txBox="1"/>
              <p:nvPr/>
            </p:nvSpPr>
            <p:spPr>
              <a:xfrm>
                <a:off x="3157506" y="4795044"/>
                <a:ext cx="183845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B6DE270-BD6C-3544-9508-F3DF1C92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06" y="4795044"/>
                <a:ext cx="1838452" cy="345672"/>
              </a:xfrm>
              <a:prstGeom prst="rect">
                <a:avLst/>
              </a:prstGeom>
              <a:blipFill>
                <a:blip r:embed="rId10"/>
                <a:stretch>
                  <a:fillRect l="-2759" r="-2069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EE45B00-D725-964B-8502-05DD52F071CA}"/>
              </a:ext>
            </a:extLst>
          </p:cNvPr>
          <p:cNvCxnSpPr/>
          <p:nvPr/>
        </p:nvCxnSpPr>
        <p:spPr>
          <a:xfrm flipH="1">
            <a:off x="1843790" y="4661799"/>
            <a:ext cx="1480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9B58F83-FF55-4A45-BFB1-05C4ECF2936C}"/>
                  </a:ext>
                </a:extLst>
              </p:cNvPr>
              <p:cNvSpPr/>
              <p:nvPr/>
            </p:nvSpPr>
            <p:spPr>
              <a:xfrm>
                <a:off x="1707690" y="4758974"/>
                <a:ext cx="78810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9B58F83-FF55-4A45-BFB1-05C4ECF2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90" y="4758974"/>
                <a:ext cx="788101" cy="276999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610AA83-EED7-B946-A22C-38889F2D9B86}"/>
                  </a:ext>
                </a:extLst>
              </p:cNvPr>
              <p:cNvSpPr txBox="1"/>
              <p:nvPr/>
            </p:nvSpPr>
            <p:spPr>
              <a:xfrm>
                <a:off x="6702053" y="3712777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610AA83-EED7-B946-A22C-38889F2D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3" y="3712777"/>
                <a:ext cx="11854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A5FF4F8-1C9F-E147-AD43-F0F4239B03E3}"/>
                  </a:ext>
                </a:extLst>
              </p:cNvPr>
              <p:cNvSpPr txBox="1"/>
              <p:nvPr/>
            </p:nvSpPr>
            <p:spPr>
              <a:xfrm>
                <a:off x="6636525" y="4598549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A5FF4F8-1C9F-E147-AD43-F0F4239B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525" y="4598549"/>
                <a:ext cx="1185498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5F5D448-6C80-3446-8AC8-11A097A347F8}"/>
                  </a:ext>
                </a:extLst>
              </p:cNvPr>
              <p:cNvSpPr txBox="1"/>
              <p:nvPr/>
            </p:nvSpPr>
            <p:spPr>
              <a:xfrm>
                <a:off x="6673996" y="4929786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5F5D448-6C80-3446-8AC8-11A097A3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96" y="4929786"/>
                <a:ext cx="1185498" cy="369332"/>
              </a:xfrm>
              <a:prstGeom prst="rect">
                <a:avLst/>
              </a:prstGeom>
              <a:blipFill>
                <a:blip r:embed="rId1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56A824-11F6-0D49-8BC0-02682DA84142}"/>
                  </a:ext>
                </a:extLst>
              </p:cNvPr>
              <p:cNvSpPr txBox="1"/>
              <p:nvPr/>
            </p:nvSpPr>
            <p:spPr>
              <a:xfrm>
                <a:off x="7332948" y="5277439"/>
                <a:ext cx="4884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56A824-11F6-0D49-8BC0-02682DA8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48" y="5277439"/>
                <a:ext cx="4884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CF51735D-F624-F948-8F28-0DE40F4F8F91}"/>
              </a:ext>
            </a:extLst>
          </p:cNvPr>
          <p:cNvSpPr txBox="1"/>
          <p:nvPr/>
        </p:nvSpPr>
        <p:spPr>
          <a:xfrm>
            <a:off x="8777493" y="3602459"/>
            <a:ext cx="1371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8965AE5-AABE-5246-A845-6A2E10A000F4}"/>
              </a:ext>
            </a:extLst>
          </p:cNvPr>
          <p:cNvSpPr txBox="1"/>
          <p:nvPr/>
        </p:nvSpPr>
        <p:spPr>
          <a:xfrm>
            <a:off x="10028420" y="2932867"/>
            <a:ext cx="4664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25C5B0-CAE0-C023-AE48-62045E363F9A}"/>
              </a:ext>
            </a:extLst>
          </p:cNvPr>
          <p:cNvSpPr txBox="1"/>
          <p:nvPr/>
        </p:nvSpPr>
        <p:spPr>
          <a:xfrm>
            <a:off x="4650945" y="3335195"/>
            <a:ext cx="1038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79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Adjoint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136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5762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73E05E-89C0-4FE4-E593-371D9EC0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365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广义的人工神经网络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求梯度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/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blipFill>
                <a:blip r:embed="rId5"/>
                <a:stretch>
                  <a:fillRect l="-1582" t="-21739" r="-94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C01A29-C6BE-2B82-8BAB-8BCA00F9F21A}"/>
              </a:ext>
            </a:extLst>
          </p:cNvPr>
          <p:cNvSpPr txBox="1"/>
          <p:nvPr/>
        </p:nvSpPr>
        <p:spPr>
          <a:xfrm>
            <a:off x="5227193" y="1982840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层神经元为：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/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blipFill>
                <a:blip r:embed="rId6"/>
                <a:stretch>
                  <a:fillRect l="-1375" t="-21739" r="-274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/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blipFill>
                <a:blip r:embed="rId7"/>
                <a:stretch>
                  <a:fillRect l="-3846" t="-2174" r="-76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0ADE6DF5-BEC6-8A1F-6F1E-5323E44A01AE}"/>
              </a:ext>
            </a:extLst>
          </p:cNvPr>
          <p:cNvSpPr/>
          <p:nvPr/>
        </p:nvSpPr>
        <p:spPr>
          <a:xfrm>
            <a:off x="10995074" y="536287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EC26160-2FB4-C012-457F-6E1C7D9B2B34}"/>
              </a:ext>
            </a:extLst>
          </p:cNvPr>
          <p:cNvSpPr/>
          <p:nvPr/>
        </p:nvSpPr>
        <p:spPr>
          <a:xfrm>
            <a:off x="10995074" y="432196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6EE53B0-CDDC-89B5-A18C-18B6E91890E3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4530" y="472743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CFF95B9-790B-9A0B-D7B6-44DC404EB850}"/>
              </a:ext>
            </a:extLst>
          </p:cNvPr>
          <p:cNvSpPr/>
          <p:nvPr/>
        </p:nvSpPr>
        <p:spPr>
          <a:xfrm>
            <a:off x="10995074" y="328105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1F54BEB-03D6-8C71-34BA-2D9798387DFD}"/>
              </a:ext>
            </a:extLst>
          </p:cNvPr>
          <p:cNvCxnSpPr>
            <a:endCxn id="23" idx="4"/>
          </p:cNvCxnSpPr>
          <p:nvPr/>
        </p:nvCxnSpPr>
        <p:spPr>
          <a:xfrm flipV="1">
            <a:off x="11214530" y="368653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6043019-1F0C-0C3C-2012-DD915D27397E}"/>
              </a:ext>
            </a:extLst>
          </p:cNvPr>
          <p:cNvSpPr/>
          <p:nvPr/>
        </p:nvSpPr>
        <p:spPr>
          <a:xfrm>
            <a:off x="10995074" y="224570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BAE6AD4-920D-C948-EE97-711F8B6A9E80}"/>
              </a:ext>
            </a:extLst>
          </p:cNvPr>
          <p:cNvCxnSpPr>
            <a:endCxn id="30" idx="4"/>
          </p:cNvCxnSpPr>
          <p:nvPr/>
        </p:nvCxnSpPr>
        <p:spPr>
          <a:xfrm flipV="1">
            <a:off x="11214530" y="265118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570B4AF-8BAD-14E7-A759-3117376ECAED}"/>
              </a:ext>
            </a:extLst>
          </p:cNvPr>
          <p:cNvSpPr/>
          <p:nvPr/>
        </p:nvSpPr>
        <p:spPr>
          <a:xfrm>
            <a:off x="10995074" y="46778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7D89604-8347-EC5C-D862-A5AF34FE41A0}"/>
              </a:ext>
            </a:extLst>
          </p:cNvPr>
          <p:cNvCxnSpPr>
            <a:endCxn id="35" idx="4"/>
          </p:cNvCxnSpPr>
          <p:nvPr/>
        </p:nvCxnSpPr>
        <p:spPr>
          <a:xfrm flipV="1">
            <a:off x="11214530" y="87325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64557D4-F540-09BC-6A22-EA94C421AA24}"/>
              </a:ext>
            </a:extLst>
          </p:cNvPr>
          <p:cNvSpPr txBox="1"/>
          <p:nvPr/>
        </p:nvSpPr>
        <p:spPr>
          <a:xfrm rot="16200000">
            <a:off x="10807536" y="160100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/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/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/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/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/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/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/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/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/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18969A6-1A83-760F-71E9-A69253283969}"/>
              </a:ext>
            </a:extLst>
          </p:cNvPr>
          <p:cNvCxnSpPr/>
          <p:nvPr/>
        </p:nvCxnSpPr>
        <p:spPr>
          <a:xfrm flipV="1">
            <a:off x="11218372" y="-12613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/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B7535D0-8241-1904-1630-141B901E7CC9}"/>
              </a:ext>
            </a:extLst>
          </p:cNvPr>
          <p:cNvSpPr txBox="1"/>
          <p:nvPr/>
        </p:nvSpPr>
        <p:spPr>
          <a:xfrm rot="16200000">
            <a:off x="10829852" y="570718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/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596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73E05E-89C0-4FE4-E593-371D9EC0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365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广义的人工神经网络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求梯度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/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blipFill>
                <a:blip r:embed="rId5"/>
                <a:stretch>
                  <a:fillRect l="-1582" t="-21739" r="-94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C01A29-C6BE-2B82-8BAB-8BCA00F9F21A}"/>
              </a:ext>
            </a:extLst>
          </p:cNvPr>
          <p:cNvSpPr txBox="1"/>
          <p:nvPr/>
        </p:nvSpPr>
        <p:spPr>
          <a:xfrm>
            <a:off x="5227193" y="1982840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层神经元为：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/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blipFill>
                <a:blip r:embed="rId6"/>
                <a:stretch>
                  <a:fillRect l="-1375" t="-21739" r="-274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/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blipFill>
                <a:blip r:embed="rId7"/>
                <a:stretch>
                  <a:fillRect l="-3846" t="-2174" r="-76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0ADE6DF5-BEC6-8A1F-6F1E-5323E44A01AE}"/>
              </a:ext>
            </a:extLst>
          </p:cNvPr>
          <p:cNvSpPr/>
          <p:nvPr/>
        </p:nvSpPr>
        <p:spPr>
          <a:xfrm>
            <a:off x="10995074" y="536287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EC26160-2FB4-C012-457F-6E1C7D9B2B34}"/>
              </a:ext>
            </a:extLst>
          </p:cNvPr>
          <p:cNvSpPr/>
          <p:nvPr/>
        </p:nvSpPr>
        <p:spPr>
          <a:xfrm>
            <a:off x="10995074" y="432196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6EE53B0-CDDC-89B5-A18C-18B6E91890E3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4530" y="472743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CFF95B9-790B-9A0B-D7B6-44DC404EB850}"/>
              </a:ext>
            </a:extLst>
          </p:cNvPr>
          <p:cNvSpPr/>
          <p:nvPr/>
        </p:nvSpPr>
        <p:spPr>
          <a:xfrm>
            <a:off x="10995074" y="328105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1F54BEB-03D6-8C71-34BA-2D9798387DFD}"/>
              </a:ext>
            </a:extLst>
          </p:cNvPr>
          <p:cNvCxnSpPr>
            <a:endCxn id="23" idx="4"/>
          </p:cNvCxnSpPr>
          <p:nvPr/>
        </p:nvCxnSpPr>
        <p:spPr>
          <a:xfrm flipV="1">
            <a:off x="11214530" y="368653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6043019-1F0C-0C3C-2012-DD915D27397E}"/>
              </a:ext>
            </a:extLst>
          </p:cNvPr>
          <p:cNvSpPr/>
          <p:nvPr/>
        </p:nvSpPr>
        <p:spPr>
          <a:xfrm>
            <a:off x="10995074" y="224570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BAE6AD4-920D-C948-EE97-711F8B6A9E80}"/>
              </a:ext>
            </a:extLst>
          </p:cNvPr>
          <p:cNvCxnSpPr>
            <a:endCxn id="30" idx="4"/>
          </p:cNvCxnSpPr>
          <p:nvPr/>
        </p:nvCxnSpPr>
        <p:spPr>
          <a:xfrm flipV="1">
            <a:off x="11214530" y="265118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570B4AF-8BAD-14E7-A759-3117376ECAED}"/>
              </a:ext>
            </a:extLst>
          </p:cNvPr>
          <p:cNvSpPr/>
          <p:nvPr/>
        </p:nvSpPr>
        <p:spPr>
          <a:xfrm>
            <a:off x="10995074" y="46778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7D89604-8347-EC5C-D862-A5AF34FE41A0}"/>
              </a:ext>
            </a:extLst>
          </p:cNvPr>
          <p:cNvCxnSpPr>
            <a:endCxn id="35" idx="4"/>
          </p:cNvCxnSpPr>
          <p:nvPr/>
        </p:nvCxnSpPr>
        <p:spPr>
          <a:xfrm flipV="1">
            <a:off x="11214530" y="87325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64557D4-F540-09BC-6A22-EA94C421AA24}"/>
              </a:ext>
            </a:extLst>
          </p:cNvPr>
          <p:cNvSpPr txBox="1"/>
          <p:nvPr/>
        </p:nvSpPr>
        <p:spPr>
          <a:xfrm rot="16200000">
            <a:off x="10807536" y="160100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/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/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/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/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/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/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/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/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/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18969A6-1A83-760F-71E9-A69253283969}"/>
              </a:ext>
            </a:extLst>
          </p:cNvPr>
          <p:cNvCxnSpPr/>
          <p:nvPr/>
        </p:nvCxnSpPr>
        <p:spPr>
          <a:xfrm flipV="1">
            <a:off x="11218372" y="-12613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/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B7535D0-8241-1904-1630-141B901E7CC9}"/>
              </a:ext>
            </a:extLst>
          </p:cNvPr>
          <p:cNvSpPr txBox="1"/>
          <p:nvPr/>
        </p:nvSpPr>
        <p:spPr>
          <a:xfrm rot="16200000">
            <a:off x="10829852" y="570718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/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E70A48-7495-09F4-38E1-5D765A3D0A3D}"/>
                  </a:ext>
                </a:extLst>
              </p:cNvPr>
              <p:cNvSpPr txBox="1"/>
              <p:nvPr/>
            </p:nvSpPr>
            <p:spPr>
              <a:xfrm>
                <a:off x="5470512" y="4896773"/>
                <a:ext cx="164872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E70A48-7495-09F4-38E1-5D765A3D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12" y="4896773"/>
                <a:ext cx="1648721" cy="612796"/>
              </a:xfrm>
              <a:prstGeom prst="rect">
                <a:avLst/>
              </a:prstGeom>
              <a:blipFill>
                <a:blip r:embed="rId19"/>
                <a:stretch>
                  <a:fillRect l="-2290" t="-2041" r="-76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96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FA3647C-CF2C-C9C6-6F85-2F1E99E0A600}"/>
                  </a:ext>
                </a:extLst>
              </p:cNvPr>
              <p:cNvSpPr/>
              <p:nvPr/>
            </p:nvSpPr>
            <p:spPr>
              <a:xfrm>
                <a:off x="1998184" y="362630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FA3647C-CF2C-C9C6-6F85-2F1E99E0A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84" y="3626303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E838AEC-18EE-9051-8B50-A7656319B2A7}"/>
                  </a:ext>
                </a:extLst>
              </p:cNvPr>
              <p:cNvSpPr/>
              <p:nvPr/>
            </p:nvSpPr>
            <p:spPr>
              <a:xfrm>
                <a:off x="3423104" y="362151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E838AEC-18EE-9051-8B50-A7656319B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04" y="3621510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4292471-2AAC-18D7-059F-70B47C1D5BB3}"/>
                  </a:ext>
                </a:extLst>
              </p:cNvPr>
              <p:cNvSpPr/>
              <p:nvPr/>
            </p:nvSpPr>
            <p:spPr>
              <a:xfrm>
                <a:off x="4846984" y="362151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4292471-2AAC-18D7-059F-70B47C1D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984" y="3621510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7003FC-FEEE-2D96-6F48-06178CB252C8}"/>
                  </a:ext>
                </a:extLst>
              </p:cNvPr>
              <p:cNvSpPr/>
              <p:nvPr/>
            </p:nvSpPr>
            <p:spPr>
              <a:xfrm>
                <a:off x="574304" y="365661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7003FC-FEEE-2D96-6F48-06178CB25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4" y="3656614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7B84E6A-A41A-36ED-C2AE-62C86277B935}"/>
              </a:ext>
            </a:extLst>
          </p:cNvPr>
          <p:cNvCxnSpPr/>
          <p:nvPr/>
        </p:nvCxnSpPr>
        <p:spPr>
          <a:xfrm flipH="1" flipV="1">
            <a:off x="813905" y="416704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CBFEF05-F06A-2E62-1BA8-8D6861778AD7}"/>
              </a:ext>
            </a:extLst>
          </p:cNvPr>
          <p:cNvCxnSpPr/>
          <p:nvPr/>
        </p:nvCxnSpPr>
        <p:spPr>
          <a:xfrm flipV="1">
            <a:off x="1439947" y="413194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028A963-9926-738D-5D65-8255F9EACA98}"/>
              </a:ext>
            </a:extLst>
          </p:cNvPr>
          <p:cNvCxnSpPr/>
          <p:nvPr/>
        </p:nvCxnSpPr>
        <p:spPr>
          <a:xfrm flipV="1">
            <a:off x="1439947" y="413194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924EFA-F345-0C6F-3558-C85AD6E84B33}"/>
              </a:ext>
            </a:extLst>
          </p:cNvPr>
          <p:cNvCxnSpPr/>
          <p:nvPr/>
        </p:nvCxnSpPr>
        <p:spPr>
          <a:xfrm flipH="1" flipV="1">
            <a:off x="813905" y="416704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4D7FD3C-AE3E-928F-8ADD-2988930476FD}"/>
              </a:ext>
            </a:extLst>
          </p:cNvPr>
          <p:cNvCxnSpPr/>
          <p:nvPr/>
        </p:nvCxnSpPr>
        <p:spPr>
          <a:xfrm flipH="1" flipV="1">
            <a:off x="2237785" y="413673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832A8FD-FE82-CA9F-8123-555185F12587}"/>
              </a:ext>
            </a:extLst>
          </p:cNvPr>
          <p:cNvCxnSpPr/>
          <p:nvPr/>
        </p:nvCxnSpPr>
        <p:spPr>
          <a:xfrm flipV="1">
            <a:off x="3034789" y="413194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0955784-7683-2A9F-246C-FCA2E8C3908B}"/>
              </a:ext>
            </a:extLst>
          </p:cNvPr>
          <p:cNvCxnSpPr/>
          <p:nvPr/>
        </p:nvCxnSpPr>
        <p:spPr>
          <a:xfrm flipV="1">
            <a:off x="813905" y="245545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D45C2B6-EB7A-2DEB-9E21-B94E60E53FEA}"/>
              </a:ext>
            </a:extLst>
          </p:cNvPr>
          <p:cNvCxnSpPr/>
          <p:nvPr/>
        </p:nvCxnSpPr>
        <p:spPr>
          <a:xfrm flipV="1">
            <a:off x="3034787" y="413194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23AE5CE-7B83-BF7F-AAB5-107FEABA2E02}"/>
              </a:ext>
            </a:extLst>
          </p:cNvPr>
          <p:cNvCxnSpPr/>
          <p:nvPr/>
        </p:nvCxnSpPr>
        <p:spPr>
          <a:xfrm flipH="1" flipV="1">
            <a:off x="813904" y="416704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FB4812F-74CD-0018-0794-538BD3AF295B}"/>
              </a:ext>
            </a:extLst>
          </p:cNvPr>
          <p:cNvCxnSpPr/>
          <p:nvPr/>
        </p:nvCxnSpPr>
        <p:spPr>
          <a:xfrm flipH="1" flipV="1">
            <a:off x="3662704" y="413194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FE8447E-F530-BC9A-351E-6042C538ECB4}"/>
              </a:ext>
            </a:extLst>
          </p:cNvPr>
          <p:cNvCxnSpPr/>
          <p:nvPr/>
        </p:nvCxnSpPr>
        <p:spPr>
          <a:xfrm flipV="1">
            <a:off x="4635664" y="413194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372BED9-550A-3274-6FC6-072D37741532}"/>
              </a:ext>
            </a:extLst>
          </p:cNvPr>
          <p:cNvCxnSpPr/>
          <p:nvPr/>
        </p:nvCxnSpPr>
        <p:spPr>
          <a:xfrm flipH="1" flipV="1">
            <a:off x="2237782" y="413673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8F42C8C-0EC5-1FD7-B77C-7BDD9B9032BF}"/>
              </a:ext>
            </a:extLst>
          </p:cNvPr>
          <p:cNvCxnSpPr/>
          <p:nvPr/>
        </p:nvCxnSpPr>
        <p:spPr>
          <a:xfrm flipV="1">
            <a:off x="1439944" y="413673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0A98E3-0D25-179A-8E19-283736EACA4B}"/>
              </a:ext>
            </a:extLst>
          </p:cNvPr>
          <p:cNvCxnSpPr/>
          <p:nvPr/>
        </p:nvCxnSpPr>
        <p:spPr>
          <a:xfrm flipH="1" flipV="1">
            <a:off x="2148526" y="245545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5D15E4F-9927-0E67-C160-6FE6147DB29E}"/>
              </a:ext>
            </a:extLst>
          </p:cNvPr>
          <p:cNvCxnSpPr/>
          <p:nvPr/>
        </p:nvCxnSpPr>
        <p:spPr>
          <a:xfrm flipH="1" flipV="1">
            <a:off x="2148526" y="245545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41E76AE-15DE-D79A-41CF-B40C44B268FE}"/>
              </a:ext>
            </a:extLst>
          </p:cNvPr>
          <p:cNvCxnSpPr/>
          <p:nvPr/>
        </p:nvCxnSpPr>
        <p:spPr>
          <a:xfrm flipH="1" flipV="1">
            <a:off x="2148526" y="245545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23453462-7EC3-2731-26B4-A4FC4DBF30FE}"/>
              </a:ext>
            </a:extLst>
          </p:cNvPr>
          <p:cNvSpPr/>
          <p:nvPr/>
        </p:nvSpPr>
        <p:spPr>
          <a:xfrm>
            <a:off x="1200345" y="547016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D0797AC-DB19-2981-A3A9-2DB6ECF7CD28}"/>
              </a:ext>
            </a:extLst>
          </p:cNvPr>
          <p:cNvSpPr/>
          <p:nvPr/>
        </p:nvSpPr>
        <p:spPr>
          <a:xfrm>
            <a:off x="2788747" y="547016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231C210-716A-1CE5-29DF-26BAB79D63B4}"/>
              </a:ext>
            </a:extLst>
          </p:cNvPr>
          <p:cNvSpPr/>
          <p:nvPr/>
        </p:nvSpPr>
        <p:spPr>
          <a:xfrm>
            <a:off x="4353232" y="547016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3117B71-35E8-6C31-1D8A-783F3A01E5E9}"/>
              </a:ext>
            </a:extLst>
          </p:cNvPr>
          <p:cNvSpPr/>
          <p:nvPr/>
        </p:nvSpPr>
        <p:spPr>
          <a:xfrm>
            <a:off x="3669982" y="1929867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CDC34D4-87F6-CC7D-F79C-916BEE2AFBB3}"/>
              </a:ext>
            </a:extLst>
          </p:cNvPr>
          <p:cNvSpPr/>
          <p:nvPr/>
        </p:nvSpPr>
        <p:spPr>
          <a:xfrm>
            <a:off x="1908925" y="1945023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3B2377F0-1FEA-D25D-2367-5E1855CF80F0}"/>
              </a:ext>
            </a:extLst>
          </p:cNvPr>
          <p:cNvCxnSpPr>
            <a:stCxn id="26" idx="0"/>
            <a:endCxn id="68" idx="4"/>
          </p:cNvCxnSpPr>
          <p:nvPr/>
        </p:nvCxnSpPr>
        <p:spPr>
          <a:xfrm flipH="1" flipV="1">
            <a:off x="3909583" y="244029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75F1A7D-E84A-1D1C-8905-E957BCB47DD8}"/>
              </a:ext>
            </a:extLst>
          </p:cNvPr>
          <p:cNvCxnSpPr>
            <a:stCxn id="25" idx="0"/>
            <a:endCxn id="68" idx="4"/>
          </p:cNvCxnSpPr>
          <p:nvPr/>
        </p:nvCxnSpPr>
        <p:spPr>
          <a:xfrm flipV="1">
            <a:off x="3662705" y="2440298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1808AF0-1938-3CD1-37A6-D035C90ACEBB}"/>
              </a:ext>
            </a:extLst>
          </p:cNvPr>
          <p:cNvCxnSpPr>
            <a:stCxn id="21" idx="0"/>
            <a:endCxn id="68" idx="4"/>
          </p:cNvCxnSpPr>
          <p:nvPr/>
        </p:nvCxnSpPr>
        <p:spPr>
          <a:xfrm flipV="1">
            <a:off x="2237785" y="244029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C5C23C1F-82DB-C860-2701-1E5D7DDBF079}"/>
              </a:ext>
            </a:extLst>
          </p:cNvPr>
          <p:cNvCxnSpPr>
            <a:stCxn id="27" idx="0"/>
            <a:endCxn id="68" idx="4"/>
          </p:cNvCxnSpPr>
          <p:nvPr/>
        </p:nvCxnSpPr>
        <p:spPr>
          <a:xfrm flipV="1">
            <a:off x="813905" y="244029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0917AC7D-2255-6FA8-6F78-2D31028B0045}"/>
              </a:ext>
            </a:extLst>
          </p:cNvPr>
          <p:cNvSpPr txBox="1"/>
          <p:nvPr/>
        </p:nvSpPr>
        <p:spPr>
          <a:xfrm>
            <a:off x="5267998" y="472320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W</a:t>
            </a:r>
            <a:r>
              <a:rPr kumimoji="1" lang="en-US" altLang="zh-CN" i="1" baseline="30000" dirty="0"/>
              <a:t>IH</a:t>
            </a:r>
            <a:endParaRPr kumimoji="1" lang="zh-CN" altLang="en-US" i="1" baseline="30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89AD415-6059-C88D-2400-00978CF9EF6E}"/>
              </a:ext>
            </a:extLst>
          </p:cNvPr>
          <p:cNvSpPr txBox="1"/>
          <p:nvPr/>
        </p:nvSpPr>
        <p:spPr>
          <a:xfrm>
            <a:off x="5015636" y="26132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W</a:t>
            </a:r>
            <a:r>
              <a:rPr kumimoji="1" lang="en-US" altLang="zh-CN" i="1" baseline="30000" dirty="0"/>
              <a:t>HO</a:t>
            </a:r>
            <a:endParaRPr kumimoji="1" lang="zh-CN" altLang="en-US" i="1" baseline="30000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E166DDF6-433F-031E-2A3A-DCB6C07B7E7C}"/>
              </a:ext>
            </a:extLst>
          </p:cNvPr>
          <p:cNvCxnSpPr>
            <a:endCxn id="64" idx="0"/>
          </p:cNvCxnSpPr>
          <p:nvPr/>
        </p:nvCxnSpPr>
        <p:spPr>
          <a:xfrm>
            <a:off x="2148526" y="146476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73505A6-AF8F-7200-5531-15DCEA6A2C72}"/>
              </a:ext>
            </a:extLst>
          </p:cNvPr>
          <p:cNvCxnSpPr/>
          <p:nvPr/>
        </p:nvCxnSpPr>
        <p:spPr>
          <a:xfrm>
            <a:off x="3911793" y="146476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ACA38FB0-8FF0-6507-323D-F73EE0EA6D52}"/>
              </a:ext>
            </a:extLst>
          </p:cNvPr>
          <p:cNvSpPr txBox="1"/>
          <p:nvPr/>
        </p:nvSpPr>
        <p:spPr>
          <a:xfrm>
            <a:off x="2388127" y="132982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e</a:t>
            </a:r>
            <a:r>
              <a:rPr kumimoji="1" lang="en-US" altLang="zh-CN" i="1" baseline="-25000" dirty="0"/>
              <a:t>1</a:t>
            </a:r>
            <a:endParaRPr kumimoji="1" lang="zh-CN" altLang="en-US" i="1" baseline="-25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BAF8E9F-58AD-AD62-2E7B-128515098F45}"/>
              </a:ext>
            </a:extLst>
          </p:cNvPr>
          <p:cNvSpPr txBox="1"/>
          <p:nvPr/>
        </p:nvSpPr>
        <p:spPr>
          <a:xfrm>
            <a:off x="4060685" y="134498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e</a:t>
            </a:r>
            <a:r>
              <a:rPr kumimoji="1" lang="en-US" altLang="zh-CN" i="1" baseline="-25000" dirty="0"/>
              <a:t>2</a:t>
            </a:r>
            <a:endParaRPr kumimoji="1" lang="zh-CN" altLang="en-US" i="1" baseline="-25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2EE84-1175-E45B-150D-D09ADF06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035" y="1845734"/>
            <a:ext cx="5009651" cy="4023360"/>
          </a:xfrm>
        </p:spPr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 understand in this way: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1. Inverse all links</a:t>
            </a:r>
          </a:p>
          <a:p>
            <a:r>
              <a:rPr lang="en-US" altLang="zh-CN" dirty="0"/>
              <a:t>2. replace </a:t>
            </a:r>
            <a:r>
              <a:rPr lang="zh-CN" altLang="en-US" dirty="0"/>
              <a:t>𝜎</a:t>
            </a:r>
            <a:r>
              <a:rPr lang="en-US" altLang="zh-CN" dirty="0"/>
              <a:t> with:</a:t>
            </a:r>
            <a:r>
              <a:rPr lang="zh-CN" altLang="en-US" dirty="0"/>
              <a:t>𝜎’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3. Propagate all errors to upper layer</a:t>
            </a:r>
            <a:r>
              <a:rPr lang="zh-CN" altLang="en-US" dirty="0"/>
              <a:t>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4. Calculate weights updates according to the errors on two ends.</a:t>
            </a:r>
            <a:r>
              <a:rPr lang="zh-CN" altLang="en-US" dirty="0"/>
              <a:t> 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468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6"/>
                <a:stretch>
                  <a:fillRect l="-3614" r="-241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FAC7480F-F946-D341-B454-AB65691C3B0C}"/>
              </a:ext>
            </a:extLst>
          </p:cNvPr>
          <p:cNvSpPr/>
          <p:nvPr/>
        </p:nvSpPr>
        <p:spPr>
          <a:xfrm>
            <a:off x="7044760" y="3001383"/>
            <a:ext cx="1420837" cy="899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ODESolver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5FC9E-815F-0F41-9454-0E47A90A7108}"/>
              </a:ext>
            </a:extLst>
          </p:cNvPr>
          <p:cNvSpPr txBox="1"/>
          <p:nvPr/>
        </p:nvSpPr>
        <p:spPr>
          <a:xfrm>
            <a:off x="5831058" y="2755681"/>
            <a:ext cx="5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/>
              <p:nvPr/>
            </p:nvSpPr>
            <p:spPr>
              <a:xfrm>
                <a:off x="5738010" y="3594926"/>
                <a:ext cx="520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010" y="3594926"/>
                <a:ext cx="5205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7C63F13-1C27-9A43-8E0C-6070A3A28CBE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351563" y="2940347"/>
            <a:ext cx="693197" cy="51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5CAD33-6FA3-D64D-861C-F31A8CBE8622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 flipV="1">
            <a:off x="6258515" y="3451047"/>
            <a:ext cx="786245" cy="328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F44A3B9-9C73-074E-B70B-45B4B4F5BE95}"/>
              </a:ext>
            </a:extLst>
          </p:cNvPr>
          <p:cNvCxnSpPr>
            <a:cxnSpLocks/>
          </p:cNvCxnSpPr>
          <p:nvPr/>
        </p:nvCxnSpPr>
        <p:spPr>
          <a:xfrm flipV="1">
            <a:off x="8485091" y="3125013"/>
            <a:ext cx="560435" cy="32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A5DF1-7525-3142-A446-CD02376D4070}"/>
                  </a:ext>
                </a:extLst>
              </p:cNvPr>
              <p:cNvSpPr txBox="1"/>
              <p:nvPr/>
            </p:nvSpPr>
            <p:spPr>
              <a:xfrm>
                <a:off x="9147208" y="2891923"/>
                <a:ext cx="496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A5DF1-7525-3142-A446-CD02376D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8" y="2891923"/>
                <a:ext cx="496996" cy="276999"/>
              </a:xfrm>
              <a:prstGeom prst="rect">
                <a:avLst/>
              </a:prstGeom>
              <a:blipFill>
                <a:blip r:embed="rId8"/>
                <a:stretch>
                  <a:fillRect l="-10000" r="-1500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A6B09-3A23-B34F-96B1-22106B6068C8}"/>
                  </a:ext>
                </a:extLst>
              </p:cNvPr>
              <p:cNvSpPr txBox="1"/>
              <p:nvPr/>
            </p:nvSpPr>
            <p:spPr>
              <a:xfrm>
                <a:off x="9147208" y="3664688"/>
                <a:ext cx="49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A6B09-3A23-B34F-96B1-22106B606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8" y="3664688"/>
                <a:ext cx="490391" cy="276999"/>
              </a:xfrm>
              <a:prstGeom prst="rect">
                <a:avLst/>
              </a:prstGeom>
              <a:blipFill>
                <a:blip r:embed="rId9"/>
                <a:stretch>
                  <a:fillRect l="-10256" r="-1794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CE4A0E6-86EB-EB47-B5B5-7E7F46216DF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65597" y="3451047"/>
            <a:ext cx="579929" cy="264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78AB98B-0471-8D4E-8FDF-7FC32D41AB14}"/>
              </a:ext>
            </a:extLst>
          </p:cNvPr>
          <p:cNvCxnSpPr>
            <a:cxnSpLocks/>
          </p:cNvCxnSpPr>
          <p:nvPr/>
        </p:nvCxnSpPr>
        <p:spPr>
          <a:xfrm>
            <a:off x="9745886" y="3020129"/>
            <a:ext cx="579929" cy="37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E746705-166B-8C4C-A643-F45CEBA8E567}"/>
              </a:ext>
            </a:extLst>
          </p:cNvPr>
          <p:cNvCxnSpPr>
            <a:cxnSpLocks/>
          </p:cNvCxnSpPr>
          <p:nvPr/>
        </p:nvCxnSpPr>
        <p:spPr>
          <a:xfrm flipV="1">
            <a:off x="9756266" y="3455877"/>
            <a:ext cx="569549" cy="363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C64A1B-31BC-D34F-B262-F6708C10FDB5}"/>
                  </a:ext>
                </a:extLst>
              </p:cNvPr>
              <p:cNvSpPr/>
              <p:nvPr/>
            </p:nvSpPr>
            <p:spPr>
              <a:xfrm>
                <a:off x="10477903" y="3086545"/>
                <a:ext cx="502381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C64A1B-31BC-D34F-B262-F6708C10F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903" y="3086545"/>
                <a:ext cx="502381" cy="619080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3158DDF-F8AF-CB4C-90E7-328D7B8880BC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3158DDF-F8AF-CB4C-90E7-328D7B88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1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74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CACA7-881C-1D4C-8019-9ABCAADA62DE}"/>
                  </a:ext>
                </a:extLst>
              </p:cNvPr>
              <p:cNvSpPr txBox="1"/>
              <p:nvPr/>
            </p:nvSpPr>
            <p:spPr>
              <a:xfrm>
                <a:off x="6406087" y="3939707"/>
                <a:ext cx="4389150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CACA7-881C-1D4C-8019-9ABCAADA6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7" y="3939707"/>
                <a:ext cx="4389150" cy="573747"/>
              </a:xfrm>
              <a:prstGeom prst="rect">
                <a:avLst/>
              </a:prstGeom>
              <a:blipFill>
                <a:blip r:embed="rId5"/>
                <a:stretch>
                  <a:fillRect l="-288" t="-217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/>
              <p:nvPr/>
            </p:nvSpPr>
            <p:spPr>
              <a:xfrm>
                <a:off x="6406087" y="6369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7" y="636940"/>
                <a:ext cx="4005071" cy="891719"/>
              </a:xfrm>
              <a:prstGeom prst="rect">
                <a:avLst/>
              </a:prstGeom>
              <a:blipFill>
                <a:blip r:embed="rId6"/>
                <a:stretch>
                  <a:fillRect l="-949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76FBAA-BDC5-277B-DCFB-CA02C8B2F101}"/>
                  </a:ext>
                </a:extLst>
              </p:cNvPr>
              <p:cNvSpPr txBox="1"/>
              <p:nvPr/>
            </p:nvSpPr>
            <p:spPr>
              <a:xfrm>
                <a:off x="1868481" y="1774024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76FBAA-BDC5-277B-DCFB-CA02C8B2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81" y="1774024"/>
                <a:ext cx="1740028" cy="276999"/>
              </a:xfrm>
              <a:prstGeom prst="rect">
                <a:avLst/>
              </a:prstGeom>
              <a:blipFill>
                <a:blip r:embed="rId7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12B06140-0CF7-898B-F77E-842CB713EA9F}"/>
              </a:ext>
            </a:extLst>
          </p:cNvPr>
          <p:cNvSpPr/>
          <p:nvPr/>
        </p:nvSpPr>
        <p:spPr>
          <a:xfrm>
            <a:off x="2571508" y="2170714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3674B-7053-2299-02A1-B294832F707A}"/>
                  </a:ext>
                </a:extLst>
              </p:cNvPr>
              <p:cNvSpPr txBox="1"/>
              <p:nvPr/>
            </p:nvSpPr>
            <p:spPr>
              <a:xfrm>
                <a:off x="1318318" y="2769952"/>
                <a:ext cx="2415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3674B-7053-2299-02A1-B294832F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2769952"/>
                <a:ext cx="2415341" cy="276999"/>
              </a:xfrm>
              <a:prstGeom prst="rect">
                <a:avLst/>
              </a:prstGeom>
              <a:blipFill>
                <a:blip r:embed="rId8"/>
                <a:stretch>
                  <a:fillRect l="-1047" t="-41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E9A86B-F7EB-9559-B13D-880C32943DE0}"/>
                  </a:ext>
                </a:extLst>
              </p:cNvPr>
              <p:cNvSpPr txBox="1"/>
              <p:nvPr/>
            </p:nvSpPr>
            <p:spPr>
              <a:xfrm>
                <a:off x="1318318" y="3362668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E9A86B-F7EB-9559-B13D-880C3294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3362668"/>
                <a:ext cx="2606676" cy="276999"/>
              </a:xfrm>
              <a:prstGeom prst="rect">
                <a:avLst/>
              </a:prstGeom>
              <a:blipFill>
                <a:blip r:embed="rId9"/>
                <a:stretch>
                  <a:fillRect l="-1449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ED235-C4A8-F0D0-F28A-8C08EFCA2B47}"/>
                  </a:ext>
                </a:extLst>
              </p:cNvPr>
              <p:cNvSpPr txBox="1"/>
              <p:nvPr/>
            </p:nvSpPr>
            <p:spPr>
              <a:xfrm>
                <a:off x="1325352" y="3949582"/>
                <a:ext cx="282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ED235-C4A8-F0D0-F28A-8C08EFCA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352" y="3949582"/>
                <a:ext cx="2826287" cy="276999"/>
              </a:xfrm>
              <a:prstGeom prst="rect">
                <a:avLst/>
              </a:prstGeom>
              <a:blipFill>
                <a:blip r:embed="rId10"/>
                <a:stretch>
                  <a:fillRect l="-1345" t="-9091" r="-448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92DD36-3A29-F213-7C6C-FDDA1A6FED2B}"/>
                  </a:ext>
                </a:extLst>
              </p:cNvPr>
              <p:cNvSpPr txBox="1"/>
              <p:nvPr/>
            </p:nvSpPr>
            <p:spPr>
              <a:xfrm>
                <a:off x="1318318" y="5031660"/>
                <a:ext cx="228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92DD36-3A29-F213-7C6C-FDDA1A6F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5031660"/>
                <a:ext cx="2285241" cy="276999"/>
              </a:xfrm>
              <a:prstGeom prst="rect">
                <a:avLst/>
              </a:prstGeom>
              <a:blipFill>
                <a:blip r:embed="rId1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38807-4969-D66E-7557-4A16A7D5379E}"/>
                  </a:ext>
                </a:extLst>
              </p:cNvPr>
              <p:cNvSpPr txBox="1"/>
              <p:nvPr/>
            </p:nvSpPr>
            <p:spPr>
              <a:xfrm>
                <a:off x="814039" y="4420285"/>
                <a:ext cx="3514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38807-4969-D66E-7557-4A16A7D5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4420285"/>
                <a:ext cx="35149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>
            <a:extLst>
              <a:ext uri="{FF2B5EF4-FFF2-40B4-BE49-F238E27FC236}">
                <a16:creationId xmlns:a16="http://schemas.microsoft.com/office/drawing/2014/main" id="{AF13E407-B8D1-5D74-4A5B-59DF6C97BCBC}"/>
              </a:ext>
            </a:extLst>
          </p:cNvPr>
          <p:cNvSpPr/>
          <p:nvPr/>
        </p:nvSpPr>
        <p:spPr>
          <a:xfrm>
            <a:off x="8307159" y="2013015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073985-AB91-5AC6-09AE-90AB3453C844}"/>
                  </a:ext>
                </a:extLst>
              </p:cNvPr>
              <p:cNvSpPr txBox="1"/>
              <p:nvPr/>
            </p:nvSpPr>
            <p:spPr>
              <a:xfrm>
                <a:off x="6475490" y="2657517"/>
                <a:ext cx="399731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073985-AB91-5AC6-09AE-90AB3453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490" y="2657517"/>
                <a:ext cx="3997312" cy="778868"/>
              </a:xfrm>
              <a:prstGeom prst="rect">
                <a:avLst/>
              </a:prstGeom>
              <a:blipFill>
                <a:blip r:embed="rId13"/>
                <a:stretch>
                  <a:fillRect l="-633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AA12ABB-6137-B973-55C1-8B987BE05A8F}"/>
                  </a:ext>
                </a:extLst>
              </p:cNvPr>
              <p:cNvSpPr/>
              <p:nvPr/>
            </p:nvSpPr>
            <p:spPr>
              <a:xfrm>
                <a:off x="6396847" y="4975068"/>
                <a:ext cx="1133387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AA12ABB-6137-B973-55C1-8B987BE05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47" y="4975068"/>
                <a:ext cx="1133387" cy="6658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EEFBD796-134A-71D0-DD61-494EB97AB436}"/>
              </a:ext>
            </a:extLst>
          </p:cNvPr>
          <p:cNvSpPr txBox="1"/>
          <p:nvPr/>
        </p:nvSpPr>
        <p:spPr>
          <a:xfrm>
            <a:off x="7811725" y="5144651"/>
            <a:ext cx="42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伴随变量</a:t>
            </a:r>
            <a:r>
              <a:rPr kumimoji="1" lang="en-US" altLang="zh-CN" dirty="0"/>
              <a:t>(adjoint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4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677223-EDE5-CB43-87E5-47A685F56F42}"/>
                  </a:ext>
                </a:extLst>
              </p:cNvPr>
              <p:cNvSpPr/>
              <p:nvPr/>
            </p:nvSpPr>
            <p:spPr>
              <a:xfrm>
                <a:off x="6299751" y="2039694"/>
                <a:ext cx="1133387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677223-EDE5-CB43-87E5-47A685F5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2039694"/>
                <a:ext cx="1133387" cy="665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38A94C-9218-5946-B8C0-3FA6CBB765C5}"/>
                  </a:ext>
                </a:extLst>
              </p:cNvPr>
              <p:cNvSpPr/>
              <p:nvPr/>
            </p:nvSpPr>
            <p:spPr>
              <a:xfrm>
                <a:off x="6299750" y="2838740"/>
                <a:ext cx="45413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38A94C-9218-5946-B8C0-3FA6CBB76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0" y="2838740"/>
                <a:ext cx="4541308" cy="6658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20DF3C-35FB-9A47-8588-584F4B9EBB4B}"/>
                  </a:ext>
                </a:extLst>
              </p:cNvPr>
              <p:cNvSpPr txBox="1"/>
              <p:nvPr/>
            </p:nvSpPr>
            <p:spPr>
              <a:xfrm>
                <a:off x="8604928" y="2234105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20DF3C-35FB-9A47-8588-584F4B9E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28" y="2234105"/>
                <a:ext cx="2606676" cy="276999"/>
              </a:xfrm>
              <a:prstGeom prst="rect">
                <a:avLst/>
              </a:prstGeom>
              <a:blipFill>
                <a:blip r:embed="rId7"/>
                <a:stretch>
                  <a:fillRect l="-1456" t="-4348" r="-48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4CC71E6-8B60-854B-A436-58775784FD2C}"/>
                  </a:ext>
                </a:extLst>
              </p:cNvPr>
              <p:cNvSpPr/>
              <p:nvPr/>
            </p:nvSpPr>
            <p:spPr>
              <a:xfrm>
                <a:off x="6336563" y="3841184"/>
                <a:ext cx="2057871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4CC71E6-8B60-854B-A436-58775784F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63" y="3841184"/>
                <a:ext cx="2057871" cy="665823"/>
              </a:xfrm>
              <a:prstGeom prst="rect">
                <a:avLst/>
              </a:prstGeom>
              <a:blipFill>
                <a:blip r:embed="rId8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/>
              <p:nvPr/>
            </p:nvSpPr>
            <p:spPr>
              <a:xfrm>
                <a:off x="8570404" y="4799923"/>
                <a:ext cx="2057871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04" y="4799923"/>
                <a:ext cx="2057871" cy="618246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>
            <a:extLst>
              <a:ext uri="{FF2B5EF4-FFF2-40B4-BE49-F238E27FC236}">
                <a16:creationId xmlns:a16="http://schemas.microsoft.com/office/drawing/2014/main" id="{05EA5CC2-F22F-9341-9669-EA17FEC608A5}"/>
              </a:ext>
            </a:extLst>
          </p:cNvPr>
          <p:cNvSpPr/>
          <p:nvPr/>
        </p:nvSpPr>
        <p:spPr>
          <a:xfrm>
            <a:off x="8153871" y="259587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5BEC0F1D-1BD1-7341-A487-652435546703}"/>
              </a:ext>
            </a:extLst>
          </p:cNvPr>
          <p:cNvSpPr/>
          <p:nvPr/>
        </p:nvSpPr>
        <p:spPr>
          <a:xfrm>
            <a:off x="7245691" y="355471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FAC84FE9-7DF0-5F47-8EDA-72E4E35C3901}"/>
              </a:ext>
            </a:extLst>
          </p:cNvPr>
          <p:cNvSpPr/>
          <p:nvPr/>
        </p:nvSpPr>
        <p:spPr>
          <a:xfrm>
            <a:off x="7245691" y="4453176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4282CF9-879A-C94D-9E36-1EFAB97583C6}"/>
                  </a:ext>
                </a:extLst>
              </p:cNvPr>
              <p:cNvSpPr/>
              <p:nvPr/>
            </p:nvSpPr>
            <p:spPr>
              <a:xfrm>
                <a:off x="6299750" y="4751019"/>
                <a:ext cx="2057871" cy="61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4282CF9-879A-C94D-9E36-1EFAB9758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0" y="4751019"/>
                <a:ext cx="2057871" cy="61901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下箭头 32">
            <a:extLst>
              <a:ext uri="{FF2B5EF4-FFF2-40B4-BE49-F238E27FC236}">
                <a16:creationId xmlns:a16="http://schemas.microsoft.com/office/drawing/2014/main" id="{0CD2839B-574B-4341-A194-E8CE2620167A}"/>
              </a:ext>
            </a:extLst>
          </p:cNvPr>
          <p:cNvSpPr/>
          <p:nvPr/>
        </p:nvSpPr>
        <p:spPr>
          <a:xfrm rot="16200000">
            <a:off x="8366654" y="502990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11CCCB-AEA3-9443-9398-975224664FF5}"/>
              </a:ext>
            </a:extLst>
          </p:cNvPr>
          <p:cNvSpPr txBox="1"/>
          <p:nvPr/>
        </p:nvSpPr>
        <p:spPr>
          <a:xfrm>
            <a:off x="10631950" y="4799923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CF2F181-1D1F-924A-9FF4-4D334A4C5564}"/>
              </a:ext>
            </a:extLst>
          </p:cNvPr>
          <p:cNvSpPr/>
          <p:nvPr/>
        </p:nvSpPr>
        <p:spPr>
          <a:xfrm>
            <a:off x="8780624" y="4668572"/>
            <a:ext cx="1630534" cy="1318411"/>
          </a:xfrm>
          <a:prstGeom prst="round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5697C78-E890-3547-9327-F86CBAECAB0E}"/>
                  </a:ext>
                </a:extLst>
              </p:cNvPr>
              <p:cNvSpPr/>
              <p:nvPr/>
            </p:nvSpPr>
            <p:spPr>
              <a:xfrm>
                <a:off x="8792308" y="5351586"/>
                <a:ext cx="1630535" cy="66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5697C78-E890-3547-9327-F86CBAECA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8" y="5351586"/>
                <a:ext cx="1630535" cy="6658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3A280FC-7752-0F46-8838-82EBFFC29907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3A280FC-7752-0F46-8838-82EBFFC29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13"/>
                <a:stretch>
                  <a:fillRect l="-2190" t="-909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730BD003-04A3-AE47-845C-7132392809E6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DF2C62B-F4A7-6143-8C88-EC7A8FE62AA0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DF2C62B-F4A7-6143-8C88-EC7A8FE6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14"/>
                <a:stretch>
                  <a:fillRect l="-3659" r="-24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E4CFD9-D4FB-3D4E-A13E-CE23BCDDC8DC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E4CFD9-D4FB-3D4E-A13E-CE23BCDD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5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559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/>
              <p:nvPr/>
            </p:nvSpPr>
            <p:spPr>
              <a:xfrm>
                <a:off x="5960587" y="2759177"/>
                <a:ext cx="2057871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587" y="2759177"/>
                <a:ext cx="2057871" cy="6182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211CCCB-AEA3-9443-9398-975224664FF5}"/>
              </a:ext>
            </a:extLst>
          </p:cNvPr>
          <p:cNvSpPr txBox="1"/>
          <p:nvPr/>
        </p:nvSpPr>
        <p:spPr>
          <a:xfrm>
            <a:off x="8024214" y="1964895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前向方程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D011D7-98D2-424E-935F-F789D5893169}"/>
                  </a:ext>
                </a:extLst>
              </p:cNvPr>
              <p:cNvSpPr txBox="1"/>
              <p:nvPr/>
            </p:nvSpPr>
            <p:spPr>
              <a:xfrm>
                <a:off x="6278430" y="2149562"/>
                <a:ext cx="139615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D011D7-98D2-424E-935F-F789D5893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30" y="2149562"/>
                <a:ext cx="1396151" cy="525913"/>
              </a:xfrm>
              <a:prstGeom prst="rect">
                <a:avLst/>
              </a:prstGeom>
              <a:blipFill>
                <a:blip r:embed="rId6"/>
                <a:stretch>
                  <a:fillRect l="-2727" t="-243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007F444F-F73E-6F43-A7DE-838DEFE9D7FD}"/>
              </a:ext>
            </a:extLst>
          </p:cNvPr>
          <p:cNvSpPr/>
          <p:nvPr/>
        </p:nvSpPr>
        <p:spPr>
          <a:xfrm>
            <a:off x="5345723" y="2574388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445F9E-CBBB-684E-ACEA-1C3952AAF0B0}"/>
              </a:ext>
            </a:extLst>
          </p:cNvPr>
          <p:cNvSpPr txBox="1"/>
          <p:nvPr/>
        </p:nvSpPr>
        <p:spPr>
          <a:xfrm>
            <a:off x="8024214" y="2722098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后向方程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C08E0996-7A26-EB42-8895-BA0960902B53}"/>
              </a:ext>
            </a:extLst>
          </p:cNvPr>
          <p:cNvSpPr/>
          <p:nvPr/>
        </p:nvSpPr>
        <p:spPr>
          <a:xfrm>
            <a:off x="8946094" y="2546252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D73736-5EC6-024C-94DC-4E5814F734FC}"/>
                  </a:ext>
                </a:extLst>
              </p:cNvPr>
              <p:cNvSpPr txBox="1"/>
              <p:nvPr/>
            </p:nvSpPr>
            <p:spPr>
              <a:xfrm>
                <a:off x="9598695" y="2221447"/>
                <a:ext cx="496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D73736-5EC6-024C-94DC-4E5814F73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695" y="2221447"/>
                <a:ext cx="496996" cy="276999"/>
              </a:xfrm>
              <a:prstGeom prst="rect">
                <a:avLst/>
              </a:prstGeom>
              <a:blipFill>
                <a:blip r:embed="rId7"/>
                <a:stretch>
                  <a:fillRect l="-10526" r="-1842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805DF8D-9E38-8540-8321-0482EF7808D9}"/>
                  </a:ext>
                </a:extLst>
              </p:cNvPr>
              <p:cNvSpPr txBox="1"/>
              <p:nvPr/>
            </p:nvSpPr>
            <p:spPr>
              <a:xfrm>
                <a:off x="9598695" y="2994212"/>
                <a:ext cx="49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805DF8D-9E38-8540-8321-0482EF78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695" y="2994212"/>
                <a:ext cx="490391" cy="276999"/>
              </a:xfrm>
              <a:prstGeom prst="rect">
                <a:avLst/>
              </a:prstGeom>
              <a:blipFill>
                <a:blip r:embed="rId8"/>
                <a:stretch>
                  <a:fillRect l="-13158" r="-1578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541A51B-0394-6242-B747-977DBA5DEC52}"/>
                  </a:ext>
                </a:extLst>
              </p:cNvPr>
              <p:cNvSpPr txBox="1"/>
              <p:nvPr/>
            </p:nvSpPr>
            <p:spPr>
              <a:xfrm>
                <a:off x="5440546" y="4102814"/>
                <a:ext cx="6288388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541A51B-0394-6242-B747-977DBA5D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46" y="4102814"/>
                <a:ext cx="6288388" cy="645561"/>
              </a:xfrm>
              <a:prstGeom prst="rect">
                <a:avLst/>
              </a:prstGeom>
              <a:blipFill>
                <a:blip r:embed="rId9"/>
                <a:stretch>
                  <a:fillRect t="-182000" b="-26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右箭头 36">
            <a:extLst>
              <a:ext uri="{FF2B5EF4-FFF2-40B4-BE49-F238E27FC236}">
                <a16:creationId xmlns:a16="http://schemas.microsoft.com/office/drawing/2014/main" id="{A2C50A5A-5300-2A47-A372-EE24227383B4}"/>
              </a:ext>
            </a:extLst>
          </p:cNvPr>
          <p:cNvSpPr/>
          <p:nvPr/>
        </p:nvSpPr>
        <p:spPr>
          <a:xfrm rot="5400000">
            <a:off x="9591661" y="3549440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5450256-4EB4-E747-80BF-4811E6C283CC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5450256-4EB4-E747-80BF-4811E6C28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11"/>
                <a:stretch>
                  <a:fillRect l="-2190" t="-909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E0A88323-6BBB-1240-B944-929C4FE2707C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9B28C59-E641-914F-B158-6EE614A34CF3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9B28C59-E641-914F-B158-6EE614A34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12"/>
                <a:stretch>
                  <a:fillRect l="-3659" r="-24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6857B9-D5F9-E04E-A8C2-66A76E53B23F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6857B9-D5F9-E04E-A8C2-66A76E53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3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4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370306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/pdf/1409.1556.pdf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VGG模型学习_pinn山里娃的博客-CSDN博客_vgg模型训练">
            <a:extLst>
              <a:ext uri="{FF2B5EF4-FFF2-40B4-BE49-F238E27FC236}">
                <a16:creationId xmlns:a16="http://schemas.microsoft.com/office/drawing/2014/main" id="{B7E87FD0-CF34-1B31-5026-D57983C3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3" y="1351866"/>
            <a:ext cx="7291124" cy="415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7E29DC-2587-1894-62F0-8A049CB08B3A}"/>
              </a:ext>
            </a:extLst>
          </p:cNvPr>
          <p:cNvSpPr txBox="1"/>
          <p:nvPr/>
        </p:nvSpPr>
        <p:spPr>
          <a:xfrm>
            <a:off x="9173980" y="3407986"/>
            <a:ext cx="12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Vgg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632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形象化表示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DD72D3C-0AEF-8647-8316-50498C9E34C0}"/>
              </a:ext>
            </a:extLst>
          </p:cNvPr>
          <p:cNvCxnSpPr>
            <a:cxnSpLocks/>
          </p:cNvCxnSpPr>
          <p:nvPr/>
        </p:nvCxnSpPr>
        <p:spPr>
          <a:xfrm>
            <a:off x="6597748" y="3132712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34001DA-D70C-894A-94E8-453C58C914A7}"/>
              </a:ext>
            </a:extLst>
          </p:cNvPr>
          <p:cNvCxnSpPr>
            <a:cxnSpLocks/>
          </p:cNvCxnSpPr>
          <p:nvPr/>
        </p:nvCxnSpPr>
        <p:spPr>
          <a:xfrm flipV="1">
            <a:off x="6750148" y="1603717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5365E73-CF0A-2841-9CB2-F0DD147F0EA5}"/>
              </a:ext>
            </a:extLst>
          </p:cNvPr>
          <p:cNvSpPr/>
          <p:nvPr/>
        </p:nvSpPr>
        <p:spPr>
          <a:xfrm>
            <a:off x="7061982" y="2191507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9E960-C346-8F4C-AD31-8E4C181BABC6}"/>
              </a:ext>
            </a:extLst>
          </p:cNvPr>
          <p:cNvSpPr txBox="1"/>
          <p:nvPr/>
        </p:nvSpPr>
        <p:spPr>
          <a:xfrm>
            <a:off x="6597748" y="1249552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7038D-D8EA-EE48-B975-8128ABC8992F}"/>
              </a:ext>
            </a:extLst>
          </p:cNvPr>
          <p:cNvSpPr txBox="1"/>
          <p:nvPr/>
        </p:nvSpPr>
        <p:spPr>
          <a:xfrm>
            <a:off x="10183012" y="2901879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221E82-522F-9549-B3F8-B1DE491D36AB}"/>
              </a:ext>
            </a:extLst>
          </p:cNvPr>
          <p:cNvSpPr txBox="1"/>
          <p:nvPr/>
        </p:nvSpPr>
        <p:spPr>
          <a:xfrm>
            <a:off x="6944338" y="2103396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Z(0)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D8AAB1-1C05-1B4F-BC0E-86CC74469465}"/>
              </a:ext>
            </a:extLst>
          </p:cNvPr>
          <p:cNvSpPr txBox="1"/>
          <p:nvPr/>
        </p:nvSpPr>
        <p:spPr>
          <a:xfrm>
            <a:off x="9840312" y="2198364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D581D85-A521-5D40-981E-6DB0A28C626E}"/>
              </a:ext>
            </a:extLst>
          </p:cNvPr>
          <p:cNvCxnSpPr>
            <a:cxnSpLocks/>
          </p:cNvCxnSpPr>
          <p:nvPr/>
        </p:nvCxnSpPr>
        <p:spPr>
          <a:xfrm>
            <a:off x="10346746" y="2678369"/>
            <a:ext cx="3465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E66097-BA58-7341-AFD6-0021C37AE36E}"/>
              </a:ext>
            </a:extLst>
          </p:cNvPr>
          <p:cNvSpPr txBox="1"/>
          <p:nvPr/>
        </p:nvSpPr>
        <p:spPr>
          <a:xfrm>
            <a:off x="10876193" y="2439218"/>
            <a:ext cx="3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47BCE35-2866-B044-9E1C-CD3CEF0AA6AA}"/>
              </a:ext>
            </a:extLst>
          </p:cNvPr>
          <p:cNvCxnSpPr>
            <a:cxnSpLocks/>
          </p:cNvCxnSpPr>
          <p:nvPr/>
        </p:nvCxnSpPr>
        <p:spPr>
          <a:xfrm>
            <a:off x="6595751" y="560844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E03C245-8938-0E49-834E-5219C41591AB}"/>
              </a:ext>
            </a:extLst>
          </p:cNvPr>
          <p:cNvCxnSpPr>
            <a:cxnSpLocks/>
          </p:cNvCxnSpPr>
          <p:nvPr/>
        </p:nvCxnSpPr>
        <p:spPr>
          <a:xfrm flipV="1">
            <a:off x="6748151" y="407945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C9D1BD7C-097F-D94E-BAEA-B4BB2E068840}"/>
              </a:ext>
            </a:extLst>
          </p:cNvPr>
          <p:cNvSpPr/>
          <p:nvPr/>
        </p:nvSpPr>
        <p:spPr>
          <a:xfrm rot="9775758">
            <a:off x="7059985" y="4667243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27BE38A-6E13-4B43-8005-717BA6CE3B65}"/>
              </a:ext>
            </a:extLst>
          </p:cNvPr>
          <p:cNvSpPr txBox="1"/>
          <p:nvPr/>
        </p:nvSpPr>
        <p:spPr>
          <a:xfrm>
            <a:off x="6595751" y="3725288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E92F2C-377B-7E4F-85F4-92770B75A520}"/>
              </a:ext>
            </a:extLst>
          </p:cNvPr>
          <p:cNvSpPr txBox="1"/>
          <p:nvPr/>
        </p:nvSpPr>
        <p:spPr>
          <a:xfrm>
            <a:off x="6942341" y="4579132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A(0)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1B1940-85A2-1146-BB5B-B5CF42A20B2D}"/>
              </a:ext>
            </a:extLst>
          </p:cNvPr>
          <p:cNvSpPr txBox="1"/>
          <p:nvPr/>
        </p:nvSpPr>
        <p:spPr>
          <a:xfrm>
            <a:off x="9838315" y="4674100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F339673-958E-684A-8564-239F2F120F56}"/>
              </a:ext>
            </a:extLst>
          </p:cNvPr>
          <p:cNvCxnSpPr>
            <a:cxnSpLocks/>
          </p:cNvCxnSpPr>
          <p:nvPr/>
        </p:nvCxnSpPr>
        <p:spPr>
          <a:xfrm flipH="1">
            <a:off x="10422843" y="4911673"/>
            <a:ext cx="348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/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/>
              <p:nvPr/>
            </p:nvSpPr>
            <p:spPr>
              <a:xfrm>
                <a:off x="1814563" y="3147295"/>
                <a:ext cx="2696650" cy="713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63" y="3147295"/>
                <a:ext cx="2696650" cy="713400"/>
              </a:xfrm>
              <a:prstGeom prst="rect">
                <a:avLst/>
              </a:prstGeom>
              <a:blipFill>
                <a:blip r:embed="rId6"/>
                <a:stretch>
                  <a:fillRect t="-153571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02A870D8-8ECC-B14E-94D3-522B5AB9AC18}"/>
              </a:ext>
            </a:extLst>
          </p:cNvPr>
          <p:cNvCxnSpPr>
            <a:cxnSpLocks/>
          </p:cNvCxnSpPr>
          <p:nvPr/>
        </p:nvCxnSpPr>
        <p:spPr>
          <a:xfrm flipH="1">
            <a:off x="4895557" y="2419620"/>
            <a:ext cx="1493826" cy="713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4C8C9179-6F87-2046-9927-BCB1170EBE61}"/>
              </a:ext>
            </a:extLst>
          </p:cNvPr>
          <p:cNvCxnSpPr>
            <a:cxnSpLocks/>
          </p:cNvCxnSpPr>
          <p:nvPr/>
        </p:nvCxnSpPr>
        <p:spPr>
          <a:xfrm flipH="1" flipV="1">
            <a:off x="4909733" y="3531998"/>
            <a:ext cx="1376182" cy="1093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6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（伴随方法）实际求解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DD72D3C-0AEF-8647-8316-50498C9E34C0}"/>
              </a:ext>
            </a:extLst>
          </p:cNvPr>
          <p:cNvCxnSpPr>
            <a:cxnSpLocks/>
          </p:cNvCxnSpPr>
          <p:nvPr/>
        </p:nvCxnSpPr>
        <p:spPr>
          <a:xfrm>
            <a:off x="6597748" y="3132712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34001DA-D70C-894A-94E8-453C58C914A7}"/>
              </a:ext>
            </a:extLst>
          </p:cNvPr>
          <p:cNvCxnSpPr>
            <a:cxnSpLocks/>
          </p:cNvCxnSpPr>
          <p:nvPr/>
        </p:nvCxnSpPr>
        <p:spPr>
          <a:xfrm flipV="1">
            <a:off x="6750148" y="1603717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5365E73-CF0A-2841-9CB2-F0DD147F0EA5}"/>
              </a:ext>
            </a:extLst>
          </p:cNvPr>
          <p:cNvSpPr/>
          <p:nvPr/>
        </p:nvSpPr>
        <p:spPr>
          <a:xfrm>
            <a:off x="7061982" y="2191507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9E960-C346-8F4C-AD31-8E4C181BABC6}"/>
              </a:ext>
            </a:extLst>
          </p:cNvPr>
          <p:cNvSpPr txBox="1"/>
          <p:nvPr/>
        </p:nvSpPr>
        <p:spPr>
          <a:xfrm>
            <a:off x="6597748" y="1249552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7038D-D8EA-EE48-B975-8128ABC8992F}"/>
              </a:ext>
            </a:extLst>
          </p:cNvPr>
          <p:cNvSpPr txBox="1"/>
          <p:nvPr/>
        </p:nvSpPr>
        <p:spPr>
          <a:xfrm>
            <a:off x="10183012" y="2901879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221E82-522F-9549-B3F8-B1DE491D36AB}"/>
              </a:ext>
            </a:extLst>
          </p:cNvPr>
          <p:cNvSpPr txBox="1"/>
          <p:nvPr/>
        </p:nvSpPr>
        <p:spPr>
          <a:xfrm>
            <a:off x="6944338" y="2103396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Z(0)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D8AAB1-1C05-1B4F-BC0E-86CC74469465}"/>
              </a:ext>
            </a:extLst>
          </p:cNvPr>
          <p:cNvSpPr txBox="1"/>
          <p:nvPr/>
        </p:nvSpPr>
        <p:spPr>
          <a:xfrm>
            <a:off x="9840312" y="2198364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D581D85-A521-5D40-981E-6DB0A28C626E}"/>
              </a:ext>
            </a:extLst>
          </p:cNvPr>
          <p:cNvCxnSpPr>
            <a:cxnSpLocks/>
          </p:cNvCxnSpPr>
          <p:nvPr/>
        </p:nvCxnSpPr>
        <p:spPr>
          <a:xfrm>
            <a:off x="10346746" y="2678369"/>
            <a:ext cx="3465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E66097-BA58-7341-AFD6-0021C37AE36E}"/>
              </a:ext>
            </a:extLst>
          </p:cNvPr>
          <p:cNvSpPr txBox="1"/>
          <p:nvPr/>
        </p:nvSpPr>
        <p:spPr>
          <a:xfrm>
            <a:off x="10876193" y="2439218"/>
            <a:ext cx="3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47BCE35-2866-B044-9E1C-CD3CEF0AA6AA}"/>
              </a:ext>
            </a:extLst>
          </p:cNvPr>
          <p:cNvCxnSpPr>
            <a:cxnSpLocks/>
          </p:cNvCxnSpPr>
          <p:nvPr/>
        </p:nvCxnSpPr>
        <p:spPr>
          <a:xfrm>
            <a:off x="6595751" y="560844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E03C245-8938-0E49-834E-5219C41591AB}"/>
              </a:ext>
            </a:extLst>
          </p:cNvPr>
          <p:cNvCxnSpPr>
            <a:cxnSpLocks/>
          </p:cNvCxnSpPr>
          <p:nvPr/>
        </p:nvCxnSpPr>
        <p:spPr>
          <a:xfrm flipV="1">
            <a:off x="6748151" y="407945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C9D1BD7C-097F-D94E-BAEA-B4BB2E068840}"/>
              </a:ext>
            </a:extLst>
          </p:cNvPr>
          <p:cNvSpPr/>
          <p:nvPr/>
        </p:nvSpPr>
        <p:spPr>
          <a:xfrm rot="9775758">
            <a:off x="7059985" y="4667243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27BE38A-6E13-4B43-8005-717BA6CE3B65}"/>
              </a:ext>
            </a:extLst>
          </p:cNvPr>
          <p:cNvSpPr txBox="1"/>
          <p:nvPr/>
        </p:nvSpPr>
        <p:spPr>
          <a:xfrm>
            <a:off x="6595751" y="3725288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E92F2C-377B-7E4F-85F4-92770B75A520}"/>
              </a:ext>
            </a:extLst>
          </p:cNvPr>
          <p:cNvSpPr txBox="1"/>
          <p:nvPr/>
        </p:nvSpPr>
        <p:spPr>
          <a:xfrm>
            <a:off x="6942341" y="4579132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A(0)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1B1940-85A2-1146-BB5B-B5CF42A20B2D}"/>
              </a:ext>
            </a:extLst>
          </p:cNvPr>
          <p:cNvSpPr txBox="1"/>
          <p:nvPr/>
        </p:nvSpPr>
        <p:spPr>
          <a:xfrm>
            <a:off x="9838315" y="4674100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F339673-958E-684A-8564-239F2F120F56}"/>
              </a:ext>
            </a:extLst>
          </p:cNvPr>
          <p:cNvCxnSpPr>
            <a:cxnSpLocks/>
          </p:cNvCxnSpPr>
          <p:nvPr/>
        </p:nvCxnSpPr>
        <p:spPr>
          <a:xfrm flipH="1">
            <a:off x="10422843" y="4911673"/>
            <a:ext cx="348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/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/>
              <p:nvPr/>
            </p:nvSpPr>
            <p:spPr>
              <a:xfrm>
                <a:off x="2618126" y="4142753"/>
                <a:ext cx="695165" cy="619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26" y="4142753"/>
                <a:ext cx="695165" cy="619080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A5D59BC-CCD0-2F4B-B436-1C27BB20B5C3}"/>
              </a:ext>
            </a:extLst>
          </p:cNvPr>
          <p:cNvCxnSpPr>
            <a:cxnSpLocks/>
          </p:cNvCxnSpPr>
          <p:nvPr/>
        </p:nvCxnSpPr>
        <p:spPr>
          <a:xfrm flipH="1">
            <a:off x="8707902" y="1775692"/>
            <a:ext cx="4407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FCA13D0-1774-ED4D-BEC3-49B33EB82952}"/>
              </a:ext>
            </a:extLst>
          </p:cNvPr>
          <p:cNvSpPr txBox="1"/>
          <p:nvPr/>
        </p:nvSpPr>
        <p:spPr>
          <a:xfrm>
            <a:off x="8598490" y="1264016"/>
            <a:ext cx="131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逆向积分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0C7940-C175-D84F-BD88-55E10F7C7F00}"/>
                  </a:ext>
                </a:extLst>
              </p:cNvPr>
              <p:cNvSpPr/>
              <p:nvPr/>
            </p:nvSpPr>
            <p:spPr>
              <a:xfrm>
                <a:off x="3430794" y="1645501"/>
                <a:ext cx="1780936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0C7940-C175-D84F-BD88-55E10F7C7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94" y="1645501"/>
                <a:ext cx="1780936" cy="713400"/>
              </a:xfrm>
              <a:prstGeom prst="rect">
                <a:avLst/>
              </a:prstGeom>
              <a:blipFill>
                <a:blip r:embed="rId7"/>
                <a:stretch>
                  <a:fillRect l="-37143"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C730F7C-3297-4541-96FA-B1758FE485D4}"/>
              </a:ext>
            </a:extLst>
          </p:cNvPr>
          <p:cNvCxnSpPr>
            <a:cxnSpLocks/>
          </p:cNvCxnSpPr>
          <p:nvPr/>
        </p:nvCxnSpPr>
        <p:spPr>
          <a:xfrm>
            <a:off x="1025912" y="319549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2C975B8B-94BC-E049-B890-93905F1D4FD9}"/>
              </a:ext>
            </a:extLst>
          </p:cNvPr>
          <p:cNvCxnSpPr>
            <a:cxnSpLocks/>
          </p:cNvCxnSpPr>
          <p:nvPr/>
        </p:nvCxnSpPr>
        <p:spPr>
          <a:xfrm flipV="1">
            <a:off x="1178312" y="166650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BC86C323-1995-C64E-B5D4-2F2D6DF43423}"/>
              </a:ext>
            </a:extLst>
          </p:cNvPr>
          <p:cNvSpPr/>
          <p:nvPr/>
        </p:nvSpPr>
        <p:spPr>
          <a:xfrm rot="1101907">
            <a:off x="1473908" y="2233598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B9CEEB-2401-904F-9AD4-9E7123A311A2}"/>
                  </a:ext>
                </a:extLst>
              </p:cNvPr>
              <p:cNvSpPr txBox="1"/>
              <p:nvPr/>
            </p:nvSpPr>
            <p:spPr>
              <a:xfrm>
                <a:off x="1025912" y="1209724"/>
                <a:ext cx="1977941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B9CEEB-2401-904F-9AD4-9E7123A31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2" y="1209724"/>
                <a:ext cx="1977941" cy="619080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5FE6A32E-3764-A04B-8FC7-A2983853C4B6}"/>
              </a:ext>
            </a:extLst>
          </p:cNvPr>
          <p:cNvSpPr txBox="1"/>
          <p:nvPr/>
        </p:nvSpPr>
        <p:spPr>
          <a:xfrm>
            <a:off x="4231427" y="3153470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1AE08248-9779-CF49-8E18-081786C67442}"/>
              </a:ext>
            </a:extLst>
          </p:cNvPr>
          <p:cNvSpPr/>
          <p:nvPr/>
        </p:nvSpPr>
        <p:spPr>
          <a:xfrm>
            <a:off x="2894744" y="3522802"/>
            <a:ext cx="242351" cy="387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C387733-6ACD-E94F-A472-2CA24EFE65B4}"/>
                  </a:ext>
                </a:extLst>
              </p:cNvPr>
              <p:cNvSpPr/>
              <p:nvPr/>
            </p:nvSpPr>
            <p:spPr>
              <a:xfrm>
                <a:off x="5221132" y="2439218"/>
                <a:ext cx="6951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C387733-6ACD-E94F-A472-2CA24EFE6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132" y="2439218"/>
                <a:ext cx="695165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8FFF74A2-2C85-4F41-AF41-A2B4CD1E294E}"/>
              </a:ext>
            </a:extLst>
          </p:cNvPr>
          <p:cNvSpPr/>
          <p:nvPr/>
        </p:nvSpPr>
        <p:spPr>
          <a:xfrm rot="10800000">
            <a:off x="6082990" y="2507200"/>
            <a:ext cx="289675" cy="179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AAB3B1-3C59-E548-A511-7D1E5E1F46A2}"/>
                  </a:ext>
                </a:extLst>
              </p:cNvPr>
              <p:cNvSpPr/>
              <p:nvPr/>
            </p:nvSpPr>
            <p:spPr>
              <a:xfrm>
                <a:off x="5220236" y="4854321"/>
                <a:ext cx="6951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AAB3B1-3C59-E548-A511-7D1E5E1F4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236" y="4854321"/>
                <a:ext cx="695165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箭头 48">
            <a:extLst>
              <a:ext uri="{FF2B5EF4-FFF2-40B4-BE49-F238E27FC236}">
                <a16:creationId xmlns:a16="http://schemas.microsoft.com/office/drawing/2014/main" id="{D0A942D5-665A-3647-8286-84EA97B109CC}"/>
              </a:ext>
            </a:extLst>
          </p:cNvPr>
          <p:cNvSpPr/>
          <p:nvPr/>
        </p:nvSpPr>
        <p:spPr>
          <a:xfrm rot="10800000">
            <a:off x="6094599" y="4949122"/>
            <a:ext cx="289675" cy="179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3E576F8-E42B-B711-C99B-C33B7B1899E2}"/>
                  </a:ext>
                </a:extLst>
              </p:cNvPr>
              <p:cNvSpPr txBox="1"/>
              <p:nvPr/>
            </p:nvSpPr>
            <p:spPr>
              <a:xfrm>
                <a:off x="500428" y="3464053"/>
                <a:ext cx="1977941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3E576F8-E42B-B711-C99B-C33B7B18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8" y="3464053"/>
                <a:ext cx="1977941" cy="619080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219F96-75D0-DA03-FFEE-9C062C8FA701}"/>
                  </a:ext>
                </a:extLst>
              </p:cNvPr>
              <p:cNvSpPr txBox="1"/>
              <p:nvPr/>
            </p:nvSpPr>
            <p:spPr>
              <a:xfrm>
                <a:off x="10142955" y="1227632"/>
                <a:ext cx="1741465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219F96-75D0-DA03-FFEE-9C062C8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955" y="1227632"/>
                <a:ext cx="1741465" cy="618246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2FA45E-AA94-AAAD-7164-3EE407056E0F}"/>
                  </a:ext>
                </a:extLst>
              </p:cNvPr>
              <p:cNvSpPr txBox="1"/>
              <p:nvPr/>
            </p:nvSpPr>
            <p:spPr>
              <a:xfrm>
                <a:off x="9748247" y="3697242"/>
                <a:ext cx="1951089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2FA45E-AA94-AAAD-7164-3EE40705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247" y="3697242"/>
                <a:ext cx="1951089" cy="619016"/>
              </a:xfrm>
              <a:prstGeom prst="rect">
                <a:avLst/>
              </a:prstGeom>
              <a:blipFill>
                <a:blip r:embed="rId1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838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（伴随方法）算法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CE6B8B-F740-C447-8E50-15DFE6BA0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90" y="1873571"/>
            <a:ext cx="10261600" cy="2857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DED20F-5B11-73A4-C38D-701C2C3273C9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43631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Backpropagation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38BB58-3D37-CF8F-1E67-928F8B40F47B}"/>
                  </a:ext>
                </a:extLst>
              </p:cNvPr>
              <p:cNvSpPr/>
              <p:nvPr/>
            </p:nvSpPr>
            <p:spPr>
              <a:xfrm>
                <a:off x="3533540" y="2213523"/>
                <a:ext cx="2057871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38BB58-3D37-CF8F-1E67-928F8B40F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2213523"/>
                <a:ext cx="2057871" cy="665823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C0692D-D476-AF35-9335-187814FF3846}"/>
                  </a:ext>
                </a:extLst>
              </p:cNvPr>
              <p:cNvSpPr txBox="1"/>
              <p:nvPr/>
            </p:nvSpPr>
            <p:spPr>
              <a:xfrm>
                <a:off x="6557109" y="2240037"/>
                <a:ext cx="164872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C0692D-D476-AF35-9335-187814FF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109" y="2240037"/>
                <a:ext cx="1648721" cy="612796"/>
              </a:xfrm>
              <a:prstGeom prst="rect">
                <a:avLst/>
              </a:prstGeom>
              <a:blipFill>
                <a:blip r:embed="rId6"/>
                <a:stretch>
                  <a:fillRect l="-2290" t="-204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826660D-9E28-F203-DF23-F3E0CC326B5B}"/>
              </a:ext>
            </a:extLst>
          </p:cNvPr>
          <p:cNvSpPr/>
          <p:nvPr/>
        </p:nvSpPr>
        <p:spPr>
          <a:xfrm>
            <a:off x="11229399" y="5357199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CCFE435-332D-450D-46F2-7C197C8A0A60}"/>
              </a:ext>
            </a:extLst>
          </p:cNvPr>
          <p:cNvSpPr/>
          <p:nvPr/>
        </p:nvSpPr>
        <p:spPr>
          <a:xfrm>
            <a:off x="11229399" y="431629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426C49C-DC0E-38C4-A968-AA60C5ACE0D1}"/>
              </a:ext>
            </a:extLst>
          </p:cNvPr>
          <p:cNvCxnSpPr>
            <a:stCxn id="5" idx="0"/>
            <a:endCxn id="6" idx="4"/>
          </p:cNvCxnSpPr>
          <p:nvPr/>
        </p:nvCxnSpPr>
        <p:spPr>
          <a:xfrm flipV="1">
            <a:off x="11448855" y="472176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496BAB24-4FAC-AE39-77D5-7424856708BB}"/>
              </a:ext>
            </a:extLst>
          </p:cNvPr>
          <p:cNvSpPr/>
          <p:nvPr/>
        </p:nvSpPr>
        <p:spPr>
          <a:xfrm>
            <a:off x="11229399" y="3275383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271820-E6BC-9F41-D79B-F6147BA649BC}"/>
              </a:ext>
            </a:extLst>
          </p:cNvPr>
          <p:cNvCxnSpPr>
            <a:endCxn id="11" idx="4"/>
          </p:cNvCxnSpPr>
          <p:nvPr/>
        </p:nvCxnSpPr>
        <p:spPr>
          <a:xfrm flipV="1">
            <a:off x="11448855" y="3680860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C5753F18-3352-BEE9-3393-95310679F780}"/>
              </a:ext>
            </a:extLst>
          </p:cNvPr>
          <p:cNvSpPr/>
          <p:nvPr/>
        </p:nvSpPr>
        <p:spPr>
          <a:xfrm>
            <a:off x="11229399" y="2240037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D6830E1-BCAF-5846-76D4-20B015CA6F39}"/>
              </a:ext>
            </a:extLst>
          </p:cNvPr>
          <p:cNvCxnSpPr>
            <a:endCxn id="13" idx="4"/>
          </p:cNvCxnSpPr>
          <p:nvPr/>
        </p:nvCxnSpPr>
        <p:spPr>
          <a:xfrm flipV="1">
            <a:off x="11448855" y="2645514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0632ED6-AE53-17F5-E891-FFE27CE334D3}"/>
              </a:ext>
            </a:extLst>
          </p:cNvPr>
          <p:cNvSpPr/>
          <p:nvPr/>
        </p:nvSpPr>
        <p:spPr>
          <a:xfrm>
            <a:off x="11229399" y="46211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A29B6FA-F1C9-010C-83CF-EAD1ABF5FAB6}"/>
              </a:ext>
            </a:extLst>
          </p:cNvPr>
          <p:cNvCxnSpPr>
            <a:endCxn id="15" idx="4"/>
          </p:cNvCxnSpPr>
          <p:nvPr/>
        </p:nvCxnSpPr>
        <p:spPr>
          <a:xfrm flipV="1">
            <a:off x="11448855" y="86758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493535-C34B-2403-3457-1828CF167BF0}"/>
              </a:ext>
            </a:extLst>
          </p:cNvPr>
          <p:cNvSpPr txBox="1"/>
          <p:nvPr/>
        </p:nvSpPr>
        <p:spPr>
          <a:xfrm rot="16200000">
            <a:off x="11041861" y="159533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E03BB4-27B9-0B50-69AC-A9FF03AF9C0D}"/>
                  </a:ext>
                </a:extLst>
              </p:cNvPr>
              <p:cNvSpPr/>
              <p:nvPr/>
            </p:nvSpPr>
            <p:spPr>
              <a:xfrm>
                <a:off x="9855703" y="5375271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E03BB4-27B9-0B50-69AC-A9FF03AF9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703" y="5375271"/>
                <a:ext cx="133402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F1EDBAF-D3FB-229A-DAE0-333FA46FE62A}"/>
                  </a:ext>
                </a:extLst>
              </p:cNvPr>
              <p:cNvSpPr/>
              <p:nvPr/>
            </p:nvSpPr>
            <p:spPr>
              <a:xfrm>
                <a:off x="9618548" y="4334363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F1EDBAF-D3FB-229A-DAE0-333FA46FE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48" y="4334363"/>
                <a:ext cx="155363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6DD511-BCAE-4139-78B7-80C6DCBD9409}"/>
                  </a:ext>
                </a:extLst>
              </p:cNvPr>
              <p:cNvSpPr/>
              <p:nvPr/>
            </p:nvSpPr>
            <p:spPr>
              <a:xfrm>
                <a:off x="11414065" y="4844626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6DD511-BCAE-4139-78B7-80C6DCBD9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065" y="4844626"/>
                <a:ext cx="4333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CBE0D1-023D-9950-82D5-1D3342011C9E}"/>
                  </a:ext>
                </a:extLst>
              </p:cNvPr>
              <p:cNvSpPr/>
              <p:nvPr/>
            </p:nvSpPr>
            <p:spPr>
              <a:xfrm>
                <a:off x="9456157" y="329345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CBE0D1-023D-9950-82D5-1D3342011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157" y="3293455"/>
                <a:ext cx="177324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BA8B504-4AE2-CC6A-D62E-91B213882040}"/>
                  </a:ext>
                </a:extLst>
              </p:cNvPr>
              <p:cNvSpPr/>
              <p:nvPr/>
            </p:nvSpPr>
            <p:spPr>
              <a:xfrm>
                <a:off x="11448855" y="3803718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BA8B504-4AE2-CC6A-D62E-91B21388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855" y="3803718"/>
                <a:ext cx="6529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6BF9D48-E986-5834-7171-2D410D831616}"/>
                  </a:ext>
                </a:extLst>
              </p:cNvPr>
              <p:cNvSpPr/>
              <p:nvPr/>
            </p:nvSpPr>
            <p:spPr>
              <a:xfrm>
                <a:off x="11451617" y="2732426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6BF9D48-E986-5834-7171-2D410D831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17" y="2732426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DE7553-2ED1-6F71-78E7-D1E03854563C}"/>
                  </a:ext>
                </a:extLst>
              </p:cNvPr>
              <p:cNvSpPr/>
              <p:nvPr/>
            </p:nvSpPr>
            <p:spPr>
              <a:xfrm>
                <a:off x="9392846" y="2290244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DE7553-2ED1-6F71-78E7-D1E038545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46" y="2290244"/>
                <a:ext cx="177324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13C0584-AC3D-C25B-9F29-D81FB7F12656}"/>
                  </a:ext>
                </a:extLst>
              </p:cNvPr>
              <p:cNvSpPr/>
              <p:nvPr/>
            </p:nvSpPr>
            <p:spPr>
              <a:xfrm>
                <a:off x="9635937" y="498685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13C0584-AC3D-C25B-9F29-D81FB7F12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937" y="498685"/>
                <a:ext cx="1458413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D60E936-2938-B60A-BBD2-D72A8F0F71B1}"/>
              </a:ext>
            </a:extLst>
          </p:cNvPr>
          <p:cNvCxnSpPr/>
          <p:nvPr/>
        </p:nvCxnSpPr>
        <p:spPr>
          <a:xfrm flipV="1">
            <a:off x="11452697" y="-13180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188D39-36A7-A44C-2BC6-FA6BEB3ED6C7}"/>
                  </a:ext>
                </a:extLst>
              </p:cNvPr>
              <p:cNvSpPr/>
              <p:nvPr/>
            </p:nvSpPr>
            <p:spPr>
              <a:xfrm>
                <a:off x="11436225" y="19314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188D39-36A7-A44C-2BC6-FA6BEB3ED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225" y="19314"/>
                <a:ext cx="48019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251770B-B90A-29AA-70B6-9800BBA45704}"/>
              </a:ext>
            </a:extLst>
          </p:cNvPr>
          <p:cNvSpPr txBox="1"/>
          <p:nvPr/>
        </p:nvSpPr>
        <p:spPr>
          <a:xfrm rot="16200000">
            <a:off x="11064177" y="570151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0FF3A0D-3379-CF37-B089-04C34D2614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538" y="1634751"/>
            <a:ext cx="2536115" cy="3579195"/>
          </a:xfrm>
          <a:prstGeom prst="rect">
            <a:avLst/>
          </a:prstGeom>
        </p:spPr>
      </p:pic>
      <p:sp>
        <p:nvSpPr>
          <p:cNvPr id="30" name="左右箭头 29">
            <a:extLst>
              <a:ext uri="{FF2B5EF4-FFF2-40B4-BE49-F238E27FC236}">
                <a16:creationId xmlns:a16="http://schemas.microsoft.com/office/drawing/2014/main" id="{68023A01-A110-3BE5-97F0-09BDF669415C}"/>
              </a:ext>
            </a:extLst>
          </p:cNvPr>
          <p:cNvSpPr/>
          <p:nvPr/>
        </p:nvSpPr>
        <p:spPr>
          <a:xfrm>
            <a:off x="5784457" y="2465615"/>
            <a:ext cx="473529" cy="1939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493E76-CD25-8EA8-9D07-6AF6931C0F23}"/>
                  </a:ext>
                </a:extLst>
              </p:cNvPr>
              <p:cNvSpPr txBox="1"/>
              <p:nvPr/>
            </p:nvSpPr>
            <p:spPr>
              <a:xfrm>
                <a:off x="3217109" y="3140250"/>
                <a:ext cx="2400299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493E76-CD25-8EA8-9D07-6AF6931C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09" y="3140250"/>
                <a:ext cx="2400299" cy="618246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0E4A04-26AB-A0AE-E95D-F69FCF3AF43D}"/>
                  </a:ext>
                </a:extLst>
              </p:cNvPr>
              <p:cNvSpPr txBox="1"/>
              <p:nvPr/>
            </p:nvSpPr>
            <p:spPr>
              <a:xfrm>
                <a:off x="3533540" y="4173050"/>
                <a:ext cx="28546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0E4A04-26AB-A0AE-E95D-F69FCF3AF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4173050"/>
                <a:ext cx="2854627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EAA696F-DD1E-F480-228D-6FEA4602824E}"/>
                  </a:ext>
                </a:extLst>
              </p:cNvPr>
              <p:cNvSpPr txBox="1"/>
              <p:nvPr/>
            </p:nvSpPr>
            <p:spPr>
              <a:xfrm>
                <a:off x="3533540" y="4844614"/>
                <a:ext cx="3961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EAA696F-DD1E-F480-228D-6FEA4602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4844614"/>
                <a:ext cx="3961272" cy="369332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489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Optimal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2504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89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426492" y="6116572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5CE2D53-417F-7D46-9C60-17A0238918F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ttern_logo1.png" descr="pattern_logo1.png">
            <a:extLst>
              <a:ext uri="{FF2B5EF4-FFF2-40B4-BE49-F238E27FC236}">
                <a16:creationId xmlns:a16="http://schemas.microsoft.com/office/drawing/2014/main" id="{7B0DDF58-3E68-B948-8BFC-0746A71B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ext.png" descr="text.png">
            <a:extLst>
              <a:ext uri="{FF2B5EF4-FFF2-40B4-BE49-F238E27FC236}">
                <a16:creationId xmlns:a16="http://schemas.microsoft.com/office/drawing/2014/main" id="{DC55E032-31B8-5D43-BD60-4921CAAB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EE4F94C-C7DE-8F4B-8215-CEDCAAF7E0F9}"/>
              </a:ext>
            </a:extLst>
          </p:cNvPr>
          <p:cNvSpPr/>
          <p:nvPr/>
        </p:nvSpPr>
        <p:spPr>
          <a:xfrm>
            <a:off x="1025912" y="1330074"/>
            <a:ext cx="8200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将最小作用量原理加上约束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DE1E885-0F3B-394D-9895-E35A86EBB930}"/>
                  </a:ext>
                </a:extLst>
              </p:cNvPr>
              <p:cNvSpPr txBox="1"/>
              <p:nvPr/>
            </p:nvSpPr>
            <p:spPr>
              <a:xfrm>
                <a:off x="5429766" y="1380568"/>
                <a:ext cx="1702582" cy="360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DE1E885-0F3B-394D-9895-E35A86EBB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66" y="1380568"/>
                <a:ext cx="1702582" cy="360676"/>
              </a:xfrm>
              <a:prstGeom prst="rect">
                <a:avLst/>
              </a:prstGeom>
              <a:blipFill>
                <a:blip r:embed="rId5"/>
                <a:stretch>
                  <a:fillRect l="-2985" r="-4478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DE16FAF-D058-4845-8C05-D5147F176C63}"/>
                  </a:ext>
                </a:extLst>
              </p:cNvPr>
              <p:cNvSpPr txBox="1"/>
              <p:nvPr/>
            </p:nvSpPr>
            <p:spPr>
              <a:xfrm>
                <a:off x="7309343" y="1378125"/>
                <a:ext cx="2332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DE16FAF-D058-4845-8C05-D5147F17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343" y="1378125"/>
                <a:ext cx="2332305" cy="276999"/>
              </a:xfrm>
              <a:prstGeom prst="rect">
                <a:avLst/>
              </a:prstGeom>
              <a:blipFill>
                <a:blip r:embed="rId6"/>
                <a:stretch>
                  <a:fillRect l="-1087" t="-9091" r="-1630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D3574556-5A3E-0D48-8BF8-C9310B9E202D}"/>
              </a:ext>
            </a:extLst>
          </p:cNvPr>
          <p:cNvSpPr/>
          <p:nvPr/>
        </p:nvSpPr>
        <p:spPr>
          <a:xfrm>
            <a:off x="509401" y="2091159"/>
            <a:ext cx="326915" cy="26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140683-84E2-6F4A-B1D5-CCCC3F544770}"/>
                  </a:ext>
                </a:extLst>
              </p:cNvPr>
              <p:cNvSpPr/>
              <p:nvPr/>
            </p:nvSpPr>
            <p:spPr>
              <a:xfrm>
                <a:off x="850179" y="1760968"/>
                <a:ext cx="5112362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140683-84E2-6F4A-B1D5-CCCC3F544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9" y="1760968"/>
                <a:ext cx="5112362" cy="715260"/>
              </a:xfrm>
              <a:prstGeom prst="rect">
                <a:avLst/>
              </a:prstGeom>
              <a:blipFill>
                <a:blip r:embed="rId7"/>
                <a:stretch>
                  <a:fillRect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1E19FAD-B440-AC45-8473-0F0921D94FFE}"/>
                  </a:ext>
                </a:extLst>
              </p:cNvPr>
              <p:cNvSpPr/>
              <p:nvPr/>
            </p:nvSpPr>
            <p:spPr>
              <a:xfrm>
                <a:off x="5863085" y="1767330"/>
                <a:ext cx="6201185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1E19FAD-B440-AC45-8473-0F0921D94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85" y="1767330"/>
                <a:ext cx="6201185" cy="715260"/>
              </a:xfrm>
              <a:prstGeom prst="rect">
                <a:avLst/>
              </a:prstGeom>
              <a:blipFill>
                <a:blip r:embed="rId8"/>
                <a:stretch>
                  <a:fillRect t="-155357" b="-23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B0CB685-045A-6643-A35B-F281EC7DFD2D}"/>
                  </a:ext>
                </a:extLst>
              </p:cNvPr>
              <p:cNvSpPr/>
              <p:nvPr/>
            </p:nvSpPr>
            <p:spPr>
              <a:xfrm>
                <a:off x="850179" y="2786978"/>
                <a:ext cx="3213829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B0CB685-045A-6643-A35B-F281EC7DF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9" y="2786978"/>
                <a:ext cx="3213829" cy="619913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409309B-DB00-8D42-9C14-BDDEBEEB2B40}"/>
                  </a:ext>
                </a:extLst>
              </p:cNvPr>
              <p:cNvSpPr/>
              <p:nvPr/>
            </p:nvSpPr>
            <p:spPr>
              <a:xfrm>
                <a:off x="864863" y="3825364"/>
                <a:ext cx="2720488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409309B-DB00-8D42-9C14-BDDEBEEB2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3" y="3825364"/>
                <a:ext cx="2720488" cy="61997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65CF6E6-0FC0-C74A-A785-4059847228D5}"/>
              </a:ext>
            </a:extLst>
          </p:cNvPr>
          <p:cNvSpPr txBox="1"/>
          <p:nvPr/>
        </p:nvSpPr>
        <p:spPr>
          <a:xfrm>
            <a:off x="4470937" y="2933177"/>
            <a:ext cx="131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40BC6-04F5-8148-88A6-B66B9C62FB55}"/>
              </a:ext>
            </a:extLst>
          </p:cNvPr>
          <p:cNvSpPr txBox="1"/>
          <p:nvPr/>
        </p:nvSpPr>
        <p:spPr>
          <a:xfrm>
            <a:off x="4470937" y="4063634"/>
            <a:ext cx="149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动力学方程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A924AAC-A85E-FA4E-9BA5-5226E02314EB}"/>
                  </a:ext>
                </a:extLst>
              </p:cNvPr>
              <p:cNvSpPr/>
              <p:nvPr/>
            </p:nvSpPr>
            <p:spPr>
              <a:xfrm>
                <a:off x="864863" y="4755950"/>
                <a:ext cx="337707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A924AAC-A85E-FA4E-9BA5-5226E0231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3" y="4755950"/>
                <a:ext cx="3377078" cy="669094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4D663BD3-63F6-3C45-99C2-F1A3D9EB7406}"/>
              </a:ext>
            </a:extLst>
          </p:cNvPr>
          <p:cNvSpPr txBox="1"/>
          <p:nvPr/>
        </p:nvSpPr>
        <p:spPr>
          <a:xfrm>
            <a:off x="4470937" y="4966848"/>
            <a:ext cx="244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伴随方程的初始条件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C4A86-436E-3F45-9BC9-FC0B1C0F98AB}"/>
                  </a:ext>
                </a:extLst>
              </p:cNvPr>
              <p:cNvSpPr/>
              <p:nvPr/>
            </p:nvSpPr>
            <p:spPr>
              <a:xfrm>
                <a:off x="7132348" y="3845794"/>
                <a:ext cx="3835088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C4A86-436E-3F45-9BC9-FC0B1C0F9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48" y="3845794"/>
                <a:ext cx="3835088" cy="715260"/>
              </a:xfrm>
              <a:prstGeom prst="rect">
                <a:avLst/>
              </a:prstGeom>
              <a:blipFill>
                <a:blip r:embed="rId12"/>
                <a:stretch>
                  <a:fillRect t="-150877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D61A6B8-BBD7-8648-B766-F40EF673082D}"/>
              </a:ext>
            </a:extLst>
          </p:cNvPr>
          <p:cNvSpPr txBox="1"/>
          <p:nvPr/>
        </p:nvSpPr>
        <p:spPr>
          <a:xfrm>
            <a:off x="8963677" y="4926136"/>
            <a:ext cx="284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梯度计算</a:t>
            </a:r>
          </a:p>
        </p:txBody>
      </p:sp>
    </p:spTree>
    <p:extLst>
      <p:ext uri="{BB962C8B-B14F-4D97-AF65-F5344CB8AC3E}">
        <p14:creationId xmlns:p14="http://schemas.microsoft.com/office/powerpoint/2010/main" val="2363008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Results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&amp;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2106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5FE7C-00D2-956A-E4D3-C5D1798B3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1" y="1498276"/>
            <a:ext cx="8924917" cy="4434035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D69434A2-DCB4-FCC6-A463-54BD4C27D7A8}"/>
              </a:ext>
            </a:extLst>
          </p:cNvPr>
          <p:cNvSpPr/>
          <p:nvPr/>
        </p:nvSpPr>
        <p:spPr>
          <a:xfrm>
            <a:off x="1143000" y="4114800"/>
            <a:ext cx="4343400" cy="1224643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8299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A76089-9C0A-EF6F-0632-81DBC1A9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308553"/>
            <a:ext cx="9390124" cy="47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4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1A8B0-FC16-7580-7842-BA45DB498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440967"/>
            <a:ext cx="9597118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FractalNet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/pdf/1605.07648.pdf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CB6B4F-C745-F4F1-51BB-699D9443D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1092200"/>
            <a:ext cx="6870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5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分类任务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190884-CBF7-3E41-A0B0-943EDD3BA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80" y="1965178"/>
            <a:ext cx="6680632" cy="29276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BC4F7D-518F-B647-AEEC-CFD25D6E46EB}"/>
              </a:ext>
            </a:extLst>
          </p:cNvPr>
          <p:cNvSpPr txBox="1"/>
          <p:nvPr/>
        </p:nvSpPr>
        <p:spPr>
          <a:xfrm>
            <a:off x="8826618" y="4065564"/>
            <a:ext cx="212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Runge </a:t>
            </a:r>
            <a:r>
              <a:rPr kumimoji="1" lang="en-US" altLang="zh-CN" dirty="0" err="1"/>
              <a:t>Kutta</a:t>
            </a:r>
            <a:r>
              <a:rPr kumimoji="1" lang="en-US" altLang="zh-CN" dirty="0"/>
              <a:t> + BP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0FC26B-6BD7-B848-AC24-99E398C7E21A}"/>
              </a:ext>
            </a:extLst>
          </p:cNvPr>
          <p:cNvSpPr/>
          <p:nvPr/>
        </p:nvSpPr>
        <p:spPr>
          <a:xfrm>
            <a:off x="1025912" y="5084258"/>
            <a:ext cx="10591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NimbusRomNo9L"/>
              </a:rPr>
              <a:t>We experiment with a small residual network which </a:t>
            </a:r>
            <a:r>
              <a:rPr lang="en" altLang="zh-CN" dirty="0" err="1">
                <a:latin typeface="NimbusRomNo9L"/>
              </a:rPr>
              <a:t>downsamples</a:t>
            </a:r>
            <a:r>
              <a:rPr lang="en" altLang="zh-CN" dirty="0">
                <a:latin typeface="NimbusRomNo9L"/>
              </a:rPr>
              <a:t> the input twice then applies 6 standard residual blocks </a:t>
            </a:r>
            <a:r>
              <a:rPr lang="en" altLang="zh-CN" dirty="0">
                <a:solidFill>
                  <a:srgbClr val="001472"/>
                </a:solidFill>
                <a:latin typeface="NimbusRomNo9L"/>
              </a:rPr>
              <a:t>He et al. </a:t>
            </a:r>
            <a:r>
              <a:rPr lang="en" altLang="zh-CN" dirty="0">
                <a:latin typeface="NimbusRomNo9L"/>
              </a:rPr>
              <a:t>(</a:t>
            </a:r>
            <a:r>
              <a:rPr lang="en" altLang="zh-CN" dirty="0">
                <a:solidFill>
                  <a:srgbClr val="001472"/>
                </a:solidFill>
                <a:latin typeface="NimbusRomNo9L"/>
              </a:rPr>
              <a:t>2016b</a:t>
            </a:r>
            <a:r>
              <a:rPr lang="en" altLang="zh-CN" dirty="0">
                <a:latin typeface="NimbusRomNo9L"/>
              </a:rPr>
              <a:t>), which are replaced by an </a:t>
            </a:r>
            <a:r>
              <a:rPr lang="en" altLang="zh-CN" dirty="0" err="1">
                <a:latin typeface="NimbusRomNo9L"/>
              </a:rPr>
              <a:t>ODESolve</a:t>
            </a:r>
            <a:r>
              <a:rPr lang="en" altLang="zh-CN" dirty="0">
                <a:latin typeface="NimbusRomNo9L"/>
              </a:rPr>
              <a:t> module in the ODE-Net variant.</a:t>
            </a:r>
            <a:br>
              <a:rPr lang="en" altLang="zh-CN" dirty="0">
                <a:latin typeface="NimbusRomNo9L"/>
              </a:rPr>
            </a:br>
            <a:endParaRPr lang="e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D7F4F-6BBA-1B08-2239-9AA6FC35C0AF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75318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Experiments——Number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D62C-251A-FB4C-9D51-418378CF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8" y="2083119"/>
            <a:ext cx="10884459" cy="28827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D69C0E-F6AB-30C2-370D-9FF1E04A51D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958249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23ADDE-A008-714A-B2AF-C6133106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32008"/>
            <a:ext cx="9495629" cy="5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for image classification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F224CB-E8D9-2F4A-BA43-86B9691C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568" y="1182479"/>
            <a:ext cx="7653704" cy="46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8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Time series problem</a:t>
            </a:r>
            <a:endParaRPr kumimoji="1" lang="zh-CN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79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707520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kinds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AFA923-0F0C-E148-A2CA-A77B81C0631E}"/>
              </a:ext>
            </a:extLst>
          </p:cNvPr>
          <p:cNvSpPr/>
          <p:nvPr/>
        </p:nvSpPr>
        <p:spPr>
          <a:xfrm>
            <a:off x="5444194" y="2899536"/>
            <a:ext cx="1758462" cy="1181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Neural ODE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22" name="Picture 2" descr="最後一屆ImageNet大規模視覺識別大賽(ILSVRC2017) 順利落幕, 而WebVision圖像大賽會是下一個ImageNet大賽嗎? –  Dosudo矽谷工程師deep learning newsletter">
            <a:extLst>
              <a:ext uri="{FF2B5EF4-FFF2-40B4-BE49-F238E27FC236}">
                <a16:creationId xmlns:a16="http://schemas.microsoft.com/office/drawing/2014/main" id="{DC69B458-FFD2-AB46-B538-B8777645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9" y="1516413"/>
            <a:ext cx="2932770" cy="16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72061AA-3B67-1942-A3DD-06C713E4CAAB}"/>
              </a:ext>
            </a:extLst>
          </p:cNvPr>
          <p:cNvCxnSpPr>
            <a:cxnSpLocks/>
          </p:cNvCxnSpPr>
          <p:nvPr/>
        </p:nvCxnSpPr>
        <p:spPr>
          <a:xfrm>
            <a:off x="3846998" y="2504049"/>
            <a:ext cx="911140" cy="679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ow (not) to use Machine Learning for time series forecasting: The sequel">
            <a:extLst>
              <a:ext uri="{FF2B5EF4-FFF2-40B4-BE49-F238E27FC236}">
                <a16:creationId xmlns:a16="http://schemas.microsoft.com/office/drawing/2014/main" id="{5CC93D7C-3761-1A4A-9C6B-23C732C8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" y="3863225"/>
            <a:ext cx="3099309" cy="20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F4F5222-1753-4046-9DFD-A3396B104F77}"/>
              </a:ext>
            </a:extLst>
          </p:cNvPr>
          <p:cNvCxnSpPr>
            <a:cxnSpLocks/>
          </p:cNvCxnSpPr>
          <p:nvPr/>
        </p:nvCxnSpPr>
        <p:spPr>
          <a:xfrm flipV="1">
            <a:off x="3846998" y="3863225"/>
            <a:ext cx="964153" cy="10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032711-2241-D742-A848-C352B8A83A47}"/>
              </a:ext>
            </a:extLst>
          </p:cNvPr>
          <p:cNvSpPr txBox="1"/>
          <p:nvPr/>
        </p:nvSpPr>
        <p:spPr>
          <a:xfrm>
            <a:off x="4139931" y="1885071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带标注数据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Zi,Yi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D8E621-7DFA-0F4B-8597-0E7941D146B5}"/>
              </a:ext>
            </a:extLst>
          </p:cNvPr>
          <p:cNvSpPr txBox="1"/>
          <p:nvPr/>
        </p:nvSpPr>
        <p:spPr>
          <a:xfrm>
            <a:off x="4139931" y="4863264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时间序列数据</a:t>
            </a:r>
            <a:r>
              <a:rPr kumimoji="1" lang="en-US" altLang="zh-CN" dirty="0"/>
              <a:t>(Z1,Z2,…)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5BF8C4-C6CC-C343-8FC6-56509704D2F8}"/>
              </a:ext>
            </a:extLst>
          </p:cNvPr>
          <p:cNvCxnSpPr>
            <a:cxnSpLocks/>
          </p:cNvCxnSpPr>
          <p:nvPr/>
        </p:nvCxnSpPr>
        <p:spPr>
          <a:xfrm>
            <a:off x="7202656" y="3452861"/>
            <a:ext cx="422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/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blipFill>
                <a:blip r:embed="rId5"/>
                <a:stretch>
                  <a:fillRect l="-2941" t="-9524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43D76B-7ABE-D04B-A602-51D437016AA8}"/>
              </a:ext>
            </a:extLst>
          </p:cNvPr>
          <p:cNvCxnSpPr>
            <a:cxnSpLocks/>
          </p:cNvCxnSpPr>
          <p:nvPr/>
        </p:nvCxnSpPr>
        <p:spPr>
          <a:xfrm flipV="1">
            <a:off x="9138515" y="2626202"/>
            <a:ext cx="437212" cy="54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/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Z</a:t>
                </a:r>
                <a:r>
                  <a:rPr kumimoji="1" lang="en-US" altLang="zh-CN" b="0" baseline="-2500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</m:oMath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blipFill>
                <a:blip r:embed="rId6"/>
                <a:stretch>
                  <a:fillRect l="-6667" t="-2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ACA3925-DD72-2A44-949A-4643A607E7F2}"/>
              </a:ext>
            </a:extLst>
          </p:cNvPr>
          <p:cNvCxnSpPr>
            <a:cxnSpLocks/>
          </p:cNvCxnSpPr>
          <p:nvPr/>
        </p:nvCxnSpPr>
        <p:spPr>
          <a:xfrm>
            <a:off x="9113640" y="3709033"/>
            <a:ext cx="462087" cy="372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/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blipFill>
                <a:blip r:embed="rId7"/>
                <a:stretch>
                  <a:fillRect l="-4819" r="-24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E848A54-83D0-2A4E-9EF4-6E565BD8A6F7}"/>
              </a:ext>
            </a:extLst>
          </p:cNvPr>
          <p:cNvCxnSpPr/>
          <p:nvPr/>
        </p:nvCxnSpPr>
        <p:spPr>
          <a:xfrm>
            <a:off x="8102991" y="1885071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5AF220C-4AE7-F84E-8952-172202CD2200}"/>
              </a:ext>
            </a:extLst>
          </p:cNvPr>
          <p:cNvCxnSpPr>
            <a:cxnSpLocks/>
          </p:cNvCxnSpPr>
          <p:nvPr/>
        </p:nvCxnSpPr>
        <p:spPr>
          <a:xfrm flipV="1">
            <a:off x="8255391" y="436469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C70CE04B-373A-9747-9AB5-37C61A2642D6}"/>
              </a:ext>
            </a:extLst>
          </p:cNvPr>
          <p:cNvSpPr/>
          <p:nvPr/>
        </p:nvSpPr>
        <p:spPr>
          <a:xfrm>
            <a:off x="8595360" y="858129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569237-1A3F-B843-96CC-95E9C55CF23E}"/>
              </a:ext>
            </a:extLst>
          </p:cNvPr>
          <p:cNvSpPr txBox="1"/>
          <p:nvPr/>
        </p:nvSpPr>
        <p:spPr>
          <a:xfrm>
            <a:off x="8511166" y="1518339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Zi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28B391-A3ED-A540-AA1D-07D546F4966E}"/>
              </a:ext>
            </a:extLst>
          </p:cNvPr>
          <p:cNvSpPr txBox="1"/>
          <p:nvPr/>
        </p:nvSpPr>
        <p:spPr>
          <a:xfrm>
            <a:off x="10100610" y="867638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Yi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665464-1E52-5B46-8BBC-29B17E200F9D}"/>
              </a:ext>
            </a:extLst>
          </p:cNvPr>
          <p:cNvSpPr txBox="1"/>
          <p:nvPr/>
        </p:nvSpPr>
        <p:spPr>
          <a:xfrm>
            <a:off x="10297551" y="1642881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A3EBFC-E638-7948-BE1E-3FA92F08D2A8}"/>
              </a:ext>
            </a:extLst>
          </p:cNvPr>
          <p:cNvSpPr txBox="1"/>
          <p:nvPr/>
        </p:nvSpPr>
        <p:spPr>
          <a:xfrm>
            <a:off x="7819294" y="321512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4343844-0606-384A-9613-746C21A6944E}"/>
              </a:ext>
            </a:extLst>
          </p:cNvPr>
          <p:cNvCxnSpPr/>
          <p:nvPr/>
        </p:nvCxnSpPr>
        <p:spPr>
          <a:xfrm>
            <a:off x="8016360" y="5842675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4473C85-5EBA-BB49-9EAC-F2CE1DF49F20}"/>
              </a:ext>
            </a:extLst>
          </p:cNvPr>
          <p:cNvCxnSpPr>
            <a:cxnSpLocks/>
          </p:cNvCxnSpPr>
          <p:nvPr/>
        </p:nvCxnSpPr>
        <p:spPr>
          <a:xfrm flipV="1">
            <a:off x="8168760" y="4394073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A3073F02-A955-C14F-A88C-87B7C8028603}"/>
              </a:ext>
            </a:extLst>
          </p:cNvPr>
          <p:cNvSpPr/>
          <p:nvPr/>
        </p:nvSpPr>
        <p:spPr>
          <a:xfrm>
            <a:off x="8508729" y="4815733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84F80-6E78-044D-9C51-A10F987A035B}"/>
              </a:ext>
            </a:extLst>
          </p:cNvPr>
          <p:cNvSpPr txBox="1"/>
          <p:nvPr/>
        </p:nvSpPr>
        <p:spPr>
          <a:xfrm>
            <a:off x="8424535" y="5475943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B1ED0EB-EB57-AA4D-9236-4FC94D1E7BF6}"/>
              </a:ext>
            </a:extLst>
          </p:cNvPr>
          <p:cNvSpPr txBox="1"/>
          <p:nvPr/>
        </p:nvSpPr>
        <p:spPr>
          <a:xfrm>
            <a:off x="10013979" y="4825242"/>
            <a:ext cx="6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Zn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65D83-0B33-A44C-B98D-8027CCC24320}"/>
              </a:ext>
            </a:extLst>
          </p:cNvPr>
          <p:cNvSpPr txBox="1"/>
          <p:nvPr/>
        </p:nvSpPr>
        <p:spPr>
          <a:xfrm>
            <a:off x="10210920" y="5600485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F52BEB-E104-3E4A-BCCF-99806CF4D42B}"/>
              </a:ext>
            </a:extLst>
          </p:cNvPr>
          <p:cNvSpPr txBox="1"/>
          <p:nvPr/>
        </p:nvSpPr>
        <p:spPr>
          <a:xfrm>
            <a:off x="7732663" y="4279116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A83E666-D353-7747-A01D-7EC4570004B1}"/>
              </a:ext>
            </a:extLst>
          </p:cNvPr>
          <p:cNvSpPr txBox="1"/>
          <p:nvPr/>
        </p:nvSpPr>
        <p:spPr>
          <a:xfrm>
            <a:off x="8792401" y="4812440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5B25624-E4FA-3D4A-B854-7CCD2294A050}"/>
              </a:ext>
            </a:extLst>
          </p:cNvPr>
          <p:cNvSpPr txBox="1"/>
          <p:nvPr/>
        </p:nvSpPr>
        <p:spPr>
          <a:xfrm>
            <a:off x="9317047" y="5427977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D707E6-A149-314E-A0B9-A86D35FF97D1}"/>
              </a:ext>
            </a:extLst>
          </p:cNvPr>
          <p:cNvSpPr/>
          <p:nvPr/>
        </p:nvSpPr>
        <p:spPr>
          <a:xfrm>
            <a:off x="10145088" y="822490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7F965CC-254A-CA41-895C-630E0B870CF3}"/>
              </a:ext>
            </a:extLst>
          </p:cNvPr>
          <p:cNvSpPr/>
          <p:nvPr/>
        </p:nvSpPr>
        <p:spPr>
          <a:xfrm>
            <a:off x="8540183" y="1456262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56EEE5-8462-7141-A156-591C50A6C636}"/>
              </a:ext>
            </a:extLst>
          </p:cNvPr>
          <p:cNvSpPr/>
          <p:nvPr/>
        </p:nvSpPr>
        <p:spPr>
          <a:xfrm>
            <a:off x="8453428" y="5406939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05BEF98-A0E9-014C-A6AC-09BD126A2723}"/>
              </a:ext>
            </a:extLst>
          </p:cNvPr>
          <p:cNvSpPr/>
          <p:nvPr/>
        </p:nvSpPr>
        <p:spPr>
          <a:xfrm>
            <a:off x="8919093" y="5193013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1D8E49A-3BE0-9240-8807-C11232F56C04}"/>
              </a:ext>
            </a:extLst>
          </p:cNvPr>
          <p:cNvSpPr/>
          <p:nvPr/>
        </p:nvSpPr>
        <p:spPr>
          <a:xfrm>
            <a:off x="9379593" y="533631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FFA8C13-241F-6F41-B1D1-8457272117A4}"/>
              </a:ext>
            </a:extLst>
          </p:cNvPr>
          <p:cNvSpPr/>
          <p:nvPr/>
        </p:nvSpPr>
        <p:spPr>
          <a:xfrm>
            <a:off x="10088816" y="474329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12AA42-C49F-2541-9EA3-D0305918BAC0}"/>
              </a:ext>
            </a:extLst>
          </p:cNvPr>
          <p:cNvSpPr txBox="1"/>
          <p:nvPr/>
        </p:nvSpPr>
        <p:spPr>
          <a:xfrm>
            <a:off x="574305" y="6328260"/>
            <a:ext cx="629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attern_logo1.png" descr="pattern_logo1.png">
            <a:extLst>
              <a:ext uri="{FF2B5EF4-FFF2-40B4-BE49-F238E27FC236}">
                <a16:creationId xmlns:a16="http://schemas.microsoft.com/office/drawing/2014/main" id="{B5A97F5B-E8CA-B947-96C0-E521565B2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text.png" descr="text.png">
            <a:extLst>
              <a:ext uri="{FF2B5EF4-FFF2-40B4-BE49-F238E27FC236}">
                <a16:creationId xmlns:a16="http://schemas.microsoft.com/office/drawing/2014/main" id="{BE4700FF-8ABB-3E44-82A9-8DAC780B0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4094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00CD40-A11F-8E4E-A1AF-ABFC351EC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88" y="1585289"/>
            <a:ext cx="5645834" cy="42955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0C242F-5979-F74A-ACA0-C73D91530FCA}"/>
              </a:ext>
            </a:extLst>
          </p:cNvPr>
          <p:cNvSpPr txBox="1"/>
          <p:nvPr/>
        </p:nvSpPr>
        <p:spPr>
          <a:xfrm>
            <a:off x="6499274" y="1585289"/>
            <a:ext cx="21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分段求解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调整每一段初值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B60B4-A788-D141-84CF-BBEAC3135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822" y="2291634"/>
            <a:ext cx="6413500" cy="288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BF1F98-3E10-DC49-8959-91E4BBC4D8DD}"/>
                  </a:ext>
                </a:extLst>
              </p:cNvPr>
              <p:cNvSpPr txBox="1"/>
              <p:nvPr/>
            </p:nvSpPr>
            <p:spPr>
              <a:xfrm>
                <a:off x="6030582" y="5199296"/>
                <a:ext cx="5915979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将</a:t>
                </a:r>
                <a:r>
                  <a:rPr kumimoji="1" lang="en-US" altLang="zh-CN" dirty="0"/>
                  <a:t>t1</a:t>
                </a:r>
                <a:r>
                  <a:rPr kumimoji="1" lang="zh-CN" altLang="en-US" dirty="0"/>
                  <a:t>替换为</a:t>
                </a:r>
                <a:r>
                  <a:rPr kumimoji="1" lang="en-US" altLang="zh-CN" dirty="0"/>
                  <a:t>t</a:t>
                </a:r>
                <a:r>
                  <a:rPr kumimoji="1" lang="en-US" altLang="zh-CN" baseline="-25000" dirty="0"/>
                  <a:t>i+1</a:t>
                </a:r>
                <a:r>
                  <a:rPr kumimoji="1" lang="en-US" altLang="zh-CN" dirty="0"/>
                  <a:t>, t0</a:t>
                </a:r>
                <a:r>
                  <a:rPr kumimoji="1" lang="zh-CN" altLang="en-US" dirty="0"/>
                  <a:t>替换为</a:t>
                </a:r>
                <a:r>
                  <a:rPr kumimoji="1" lang="en-US" altLang="zh-CN" dirty="0" err="1"/>
                  <a:t>t</a:t>
                </a:r>
                <a:r>
                  <a:rPr kumimoji="1" lang="en-US" altLang="zh-CN" baseline="-25000" dirty="0" err="1"/>
                  <a:t>i</a:t>
                </a:r>
                <a:r>
                  <a:rPr kumimoji="1" lang="zh-CN" altLang="en-US" dirty="0"/>
                  <a:t>，输出的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zh-CN" altLang="en-US" dirty="0"/>
                  <a:t>要加上实际的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zh-CN" alt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zh-CN" altLang="en-US" dirty="0"/>
                  <a:t>为观测数据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BF1F98-3E10-DC49-8959-91E4BBC4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82" y="5199296"/>
                <a:ext cx="5915979" cy="878446"/>
              </a:xfrm>
              <a:prstGeom prst="rect">
                <a:avLst/>
              </a:prstGeom>
              <a:blipFill>
                <a:blip r:embed="rId7"/>
                <a:stretch>
                  <a:fillRect l="-3426" t="-68571" r="-857" b="-1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676705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6A94F-40EC-6899-2027-A74D6A040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606135"/>
            <a:ext cx="10829159" cy="39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61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0D62-8053-516B-C47A-7E6D648CA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714" y="3226664"/>
            <a:ext cx="7772400" cy="2527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7358D2-7ECB-CC7D-74DA-34449C477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22" y="1357447"/>
            <a:ext cx="2945492" cy="21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3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DE6DB7-CA27-E553-25A1-692F2473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826995"/>
            <a:ext cx="11272603" cy="17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DE647A-B3EF-DB26-10CB-20CB70BB4028}"/>
              </a:ext>
            </a:extLst>
          </p:cNvPr>
          <p:cNvSpPr txBox="1"/>
          <p:nvPr/>
        </p:nvSpPr>
        <p:spPr>
          <a:xfrm>
            <a:off x="6082990" y="4152272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153 layers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FF8BF-AE24-1500-61D1-140BE9598C03}"/>
              </a:ext>
            </a:extLst>
          </p:cNvPr>
          <p:cNvSpPr txBox="1"/>
          <p:nvPr/>
        </p:nvSpPr>
        <p:spPr>
          <a:xfrm>
            <a:off x="635619" y="5006157"/>
            <a:ext cx="11131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He K, Zhang X, Ren S, et al. Deep residual learning for image recognition[C]//Proceedings of the IEEE conference on computer vision and pattern recognition. 2016: 770-778.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725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68B753-6DF3-315E-8184-E207852E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330EC9-761C-1CCF-F557-C72AE87B8B4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DB2E522-20AC-492A-F972-7E25C10E435A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pattern.swarma.org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4E189C22-CD19-C60C-B148-4E542586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CBFCC1F5-2EDF-F350-99D2-327DA07B2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D499421-9E4E-D83C-18DE-5D5378C8FC9B}"/>
              </a:ext>
            </a:extLst>
          </p:cNvPr>
          <p:cNvSpPr/>
          <p:nvPr/>
        </p:nvSpPr>
        <p:spPr>
          <a:xfrm>
            <a:off x="574304" y="5603735"/>
            <a:ext cx="11411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Ian Fox, Lynn Ang,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Mamta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 Jaiswal,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Rodica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 Pop-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Busui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, and Jenna Wiens. Deep multi-output forecasting: Learning to accurately predict blood glucose trajectories. In </a:t>
            </a:r>
            <a:r>
              <a:rPr kumimoji="0" lang="en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Proceedings of the 24th ACM SIGKDD International Conference on Knowledge Discovery &amp; Data Mining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, pages 1387–1395. ACM, 2018. 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34983-57CB-D408-D6FE-2DBEBCC1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67" y="6751"/>
            <a:ext cx="7563438" cy="57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15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EF2551-06B3-4E00-DBAF-5E7B66D6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A73F678-977F-A769-4295-FC9ADCF5FF12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Predicting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Blood Glucose Trajectories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D3DD29-D76B-3997-C7A3-18AAA21D22E3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707F34-0329-052B-C350-443AA3DBDC3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3BEB68E-D68A-3C57-D3B0-759B8E69154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pattern.swarma.org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9059CB98-2AC6-4895-C498-0659D75F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1FA4DF61-0980-1033-1897-C678E352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EF8913-9F11-4E56-DC8A-2CE03483B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355820"/>
            <a:ext cx="5546785" cy="3974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873BCB-D0BD-9CB6-2AC2-1108E6C69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59" y="1082800"/>
            <a:ext cx="4051300" cy="32512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185A8D-870E-3044-DB17-866E44C2BFFD}"/>
              </a:ext>
            </a:extLst>
          </p:cNvPr>
          <p:cNvSpPr/>
          <p:nvPr/>
        </p:nvSpPr>
        <p:spPr>
          <a:xfrm>
            <a:off x="574304" y="5603735"/>
            <a:ext cx="11411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Ian Fox, Lynn Ang,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Mamta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 Jaiswal,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Rodica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 Pop-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Busui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, and Jenna Wiens. Deep multi-output forecasting: Learning to accurately predict blood glucose trajectories. In </a:t>
            </a:r>
            <a:r>
              <a:rPr kumimoji="0" lang="en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Proceedings of the 24th ACM SIGKDD International Conference on Knowledge Discovery &amp; Data Mining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</a:rPr>
              <a:t>, pages 1387–1395. ACM, 2018. 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762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BDF5E27-CBE4-982E-98C6-A92FFCD7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21E9703-7D0C-D9EC-39A2-95D3C879EC1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Predicting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Blood Glucose Trajectories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46C80-A3E8-7E8E-CA6E-BF74D173230D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4DE2B96-9903-AAF1-1E43-35BA106CF23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6945E592-DFE9-0BE7-DB8F-DDA0D402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E47F90F5-D7E2-4925-9711-466801552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B0B5D-0270-2333-1225-6B61A41FC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355820"/>
            <a:ext cx="5546785" cy="3974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A8B854-59AF-FDAA-24CA-C4EEFDDC5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59" y="1082800"/>
            <a:ext cx="4051300" cy="325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CD51E3-F4E1-B42D-8F9E-2F393A4E8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917" y="4564054"/>
            <a:ext cx="6769184" cy="1538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C6EBA3-9D92-66F8-57CA-9106204AE38F}"/>
              </a:ext>
            </a:extLst>
          </p:cNvPr>
          <p:cNvSpPr txBox="1"/>
          <p:nvPr/>
        </p:nvSpPr>
        <p:spPr>
          <a:xfrm>
            <a:off x="814039" y="633255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https://linjianma.github.io/pdf/282_project_report_ode.pdf</a:t>
            </a:r>
          </a:p>
        </p:txBody>
      </p:sp>
    </p:spTree>
    <p:extLst>
      <p:ext uri="{BB962C8B-B14F-4D97-AF65-F5344CB8AC3E}">
        <p14:creationId xmlns:p14="http://schemas.microsoft.com/office/powerpoint/2010/main" val="3528765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362" y="1478746"/>
            <a:ext cx="7950133" cy="2782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E2229-D5A7-6C43-B3C5-156895539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519" y="4523480"/>
            <a:ext cx="6347818" cy="13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1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2173829"/>
            <a:ext cx="5646087" cy="1975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2012A5-4CFD-4245-B647-EA14692B2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15" y="1162772"/>
            <a:ext cx="4054235" cy="47139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D4E8D2-7A17-8D4A-9F74-28D9EF451DA6}"/>
              </a:ext>
            </a:extLst>
          </p:cNvPr>
          <p:cNvSpPr txBox="1"/>
          <p:nvPr/>
        </p:nvSpPr>
        <p:spPr>
          <a:xfrm>
            <a:off x="814039" y="4579446"/>
            <a:ext cx="493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encoder: 25 hidden units</a:t>
            </a:r>
          </a:p>
          <a:p>
            <a:r>
              <a:rPr kumimoji="1" lang="en-US" altLang="zh-CN" dirty="0"/>
              <a:t>Decoder p(X|Z) is MLP with 20 hidden units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C4241A-1D63-4447-9A01-7842AB628078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450196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0C6E4E-B9C6-1E42-921D-EAF49DE4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9" y="1831377"/>
            <a:ext cx="10058400" cy="1587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DF12AC-4468-9346-8040-6E1500AAE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13" y="3822665"/>
            <a:ext cx="4940300" cy="1168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BF39863-C4BA-8848-9523-8FD4A6B8695C}"/>
              </a:ext>
            </a:extLst>
          </p:cNvPr>
          <p:cNvSpPr txBox="1"/>
          <p:nvPr/>
        </p:nvSpPr>
        <p:spPr>
          <a:xfrm>
            <a:off x="1025912" y="1329021"/>
            <a:ext cx="467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Down sampling with 30% data points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53F3E9-2395-E530-F4E2-157DB7E160B7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29718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470863"/>
            <a:ext cx="7950133" cy="2782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E2229-D5A7-6C43-B3C5-156895539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9" y="4452287"/>
            <a:ext cx="6347818" cy="1353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EB93C0-438A-8146-9916-567BBDB0561F}"/>
                  </a:ext>
                </a:extLst>
              </p:cNvPr>
              <p:cNvSpPr txBox="1"/>
              <p:nvPr/>
            </p:nvSpPr>
            <p:spPr>
              <a:xfrm>
                <a:off x="8086536" y="4900704"/>
                <a:ext cx="179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EB93C0-438A-8146-9916-567BBDB05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536" y="4900704"/>
                <a:ext cx="1793633" cy="276999"/>
              </a:xfrm>
              <a:prstGeom prst="rect">
                <a:avLst/>
              </a:prstGeom>
              <a:blipFill>
                <a:blip r:embed="rId7"/>
                <a:stretch>
                  <a:fillRect l="-2797" r="-349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6DD50B3-CD8C-9E42-98E8-A76A7B5C3880}"/>
              </a:ext>
            </a:extLst>
          </p:cNvPr>
          <p:cNvSpPr txBox="1"/>
          <p:nvPr/>
        </p:nvSpPr>
        <p:spPr>
          <a:xfrm>
            <a:off x="7755179" y="4452287"/>
            <a:ext cx="242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Poision</a:t>
            </a:r>
            <a:r>
              <a:rPr kumimoji="1" lang="en-US" altLang="zh-CN" dirty="0"/>
              <a:t> process Flow: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00C26-B5D5-9441-B9B1-99A9351CA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570" y="5270921"/>
            <a:ext cx="5017477" cy="685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AEB54B-5246-624B-8AD2-7FC404AF4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7624" y="1470863"/>
            <a:ext cx="3369187" cy="28112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9E67B2-F002-9A07-5999-4B62AAE799AD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10574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DE3F82-44B5-4146-87E9-46427787D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1" y="974520"/>
            <a:ext cx="7636608" cy="51312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B0FBB9-7491-CE4C-9C6E-73D8895D6A44}"/>
              </a:ext>
            </a:extLst>
          </p:cNvPr>
          <p:cNvSpPr/>
          <p:nvPr/>
        </p:nvSpPr>
        <p:spPr>
          <a:xfrm>
            <a:off x="1612978" y="3070221"/>
            <a:ext cx="861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NimbusRomNo9L"/>
              </a:rPr>
              <a:t>Deep multi-output forecasting: Learning to accurately predict blood glucose trajectories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277450-FEBC-BF65-B5D3-F3796822CDB3}"/>
              </a:ext>
            </a:extLst>
          </p:cNvPr>
          <p:cNvSpPr txBox="1"/>
          <p:nvPr/>
        </p:nvSpPr>
        <p:spPr>
          <a:xfrm>
            <a:off x="1025912" y="637817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https://linjianma.github.io/pdf/282_project_report_ode.pdf</a:t>
            </a:r>
          </a:p>
        </p:txBody>
      </p:sp>
    </p:spTree>
    <p:extLst>
      <p:ext uri="{BB962C8B-B14F-4D97-AF65-F5344CB8AC3E}">
        <p14:creationId xmlns:p14="http://schemas.microsoft.com/office/powerpoint/2010/main" val="1681218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64253D-F643-FD67-334B-272CF263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6D8BF94-B7F7-3365-E64C-0DB7764276E7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E157A77-ADBD-C14D-6FB5-023FA62F76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6C45994D-B8B7-7076-0B66-6DA5FF1A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F1D8365A-EE6D-4996-63E7-EE05FB41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49F129-6909-25C8-5806-EB284FE0293D}"/>
              </a:ext>
            </a:extLst>
          </p:cNvPr>
          <p:cNvSpPr txBox="1"/>
          <p:nvPr/>
        </p:nvSpPr>
        <p:spPr>
          <a:xfrm>
            <a:off x="1025912" y="637817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arxiv.org</a:t>
            </a:r>
            <a:r>
              <a:rPr lang="en" altLang="zh-CN" dirty="0"/>
              <a:t>/pdf/2502.09885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593C8E-BE9B-2C64-E530-E141115F8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989" y="-44033"/>
            <a:ext cx="7772400" cy="60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E65619-0DD3-35CB-1A2A-7B486BA4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9444984-7DD0-0181-643B-47C5C69CC5CA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035E32-CE6B-7D5D-AC8D-9D486AEE3C7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AED74A2-D71D-95CE-5FC3-36093180373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079EF914-729F-61EF-A5A2-0376469C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50E7D1B-40C2-5FFD-14FA-C65D67D9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99E63A-8049-3C21-E507-A83E178A67C5}"/>
              </a:ext>
            </a:extLst>
          </p:cNvPr>
          <p:cNvSpPr/>
          <p:nvPr/>
        </p:nvSpPr>
        <p:spPr>
          <a:xfrm>
            <a:off x="1025912" y="1330074"/>
            <a:ext cx="82001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Deep</a:t>
            </a:r>
            <a:r>
              <a:rPr lang="zh-CN" altLang="en-US" sz="3200" dirty="0"/>
              <a:t> </a:t>
            </a:r>
            <a:r>
              <a:rPr lang="en-US" altLang="zh-CN" sz="3200" dirty="0"/>
              <a:t>Neural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Residual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Euler</a:t>
            </a:r>
            <a:r>
              <a:rPr lang="zh-CN" altLang="en-US" sz="3200" dirty="0"/>
              <a:t> </a:t>
            </a:r>
            <a:r>
              <a:rPr lang="en-US" altLang="zh-CN" sz="3200" dirty="0"/>
              <a:t>Method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Differential</a:t>
            </a:r>
            <a:r>
              <a:rPr lang="zh-CN" altLang="en-US" sz="3200" dirty="0"/>
              <a:t> </a:t>
            </a:r>
            <a:r>
              <a:rPr lang="en-US" altLang="zh-CN" sz="3200" dirty="0"/>
              <a:t>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Neural</a:t>
            </a:r>
            <a:r>
              <a:rPr lang="zh-CN" altLang="en-US" sz="3200" dirty="0"/>
              <a:t> </a:t>
            </a:r>
            <a:r>
              <a:rPr lang="en-US" altLang="zh-CN" sz="3200" dirty="0"/>
              <a:t>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Classification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Multi-point</a:t>
            </a:r>
            <a:r>
              <a:rPr lang="zh-CN" altLang="en-US" sz="3200" dirty="0"/>
              <a:t> </a:t>
            </a:r>
            <a:r>
              <a:rPr lang="en-US" altLang="zh-CN" sz="3200" dirty="0"/>
              <a:t>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Encoder-decoder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646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0" name="Picture 2" descr="你必须要知道CNN模型：ResNet">
            <a:extLst>
              <a:ext uri="{FF2B5EF4-FFF2-40B4-BE49-F238E27FC236}">
                <a16:creationId xmlns:a16="http://schemas.microsoft.com/office/drawing/2014/main" id="{A38A1E85-D7E7-02DF-D147-1A9FFD08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90" y="1141552"/>
            <a:ext cx="914400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Neural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Ordinary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Differential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207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0053EC-A038-E097-221E-D84DF38C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0" y="1652467"/>
            <a:ext cx="6832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599249"/>
            <a:ext cx="6832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2760EB9C-82A8-1FB2-877E-E3D1E6C076B6}"/>
              </a:ext>
            </a:extLst>
          </p:cNvPr>
          <p:cNvSpPr/>
          <p:nvPr/>
        </p:nvSpPr>
        <p:spPr>
          <a:xfrm>
            <a:off x="4961744" y="3192905"/>
            <a:ext cx="569626" cy="34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69256-9981-4E5F-448A-84A72F1C6AE6}"/>
              </a:ext>
            </a:extLst>
          </p:cNvPr>
          <p:cNvSpPr txBox="1"/>
          <p:nvPr/>
        </p:nvSpPr>
        <p:spPr>
          <a:xfrm>
            <a:off x="1169232" y="5256849"/>
            <a:ext cx="47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Forward: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y-x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Backward: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67753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3386</Words>
  <Application>Microsoft Macintosh PowerPoint</Application>
  <PresentationFormat>宽屏</PresentationFormat>
  <Paragraphs>607</Paragraphs>
  <Slides>69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微软雅黑</vt:lpstr>
      <vt:lpstr>NimbusRomNo9L</vt:lpstr>
      <vt:lpstr>Songti SC</vt:lpstr>
      <vt:lpstr>Abadi MT Condensed Extra Bold</vt:lpstr>
      <vt:lpstr>Arial</vt:lpstr>
      <vt:lpstr>Calibri</vt:lpstr>
      <vt:lpstr>Calibri Light</vt:lpstr>
      <vt:lpstr>Cambria Math</vt:lpstr>
      <vt:lpstr>Helvetica Neue</vt:lpstr>
      <vt:lpstr>Tahoma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2025-04-01T05:16:27Z</dcterms:modified>
  <cp:category/>
</cp:coreProperties>
</file>